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style1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306" r:id="rId2"/>
    <p:sldId id="400" r:id="rId3"/>
    <p:sldId id="344" r:id="rId4"/>
    <p:sldId id="408" r:id="rId5"/>
    <p:sldId id="372" r:id="rId6"/>
    <p:sldId id="403" r:id="rId7"/>
    <p:sldId id="375" r:id="rId8"/>
    <p:sldId id="392" r:id="rId9"/>
    <p:sldId id="401" r:id="rId10"/>
    <p:sldId id="404" r:id="rId11"/>
    <p:sldId id="402" r:id="rId12"/>
    <p:sldId id="395" r:id="rId13"/>
    <p:sldId id="398" r:id="rId14"/>
    <p:sldId id="407" r:id="rId15"/>
    <p:sldId id="406" r:id="rId16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ubová Markéta, MUDr." initials="HMM" lastIdx="2" clrIdx="0">
    <p:extLst>
      <p:ext uri="{19B8F6BF-5375-455C-9EA6-DF929625EA0E}">
        <p15:presenceInfo xmlns:p15="http://schemas.microsoft.com/office/powerpoint/2012/main" userId="S::holubovam@mzcr.cz::b1153408-1ae1-4d55-bbd3-ea2f2aaefe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  <a:srgbClr val="99FF99"/>
    <a:srgbClr val="000000"/>
    <a:srgbClr val="990033"/>
    <a:srgbClr val="D31145"/>
    <a:srgbClr val="9CCAB5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5" autoAdjust="0"/>
    <p:restoredTop sz="94694" autoAdjust="0"/>
  </p:normalViewPr>
  <p:slideViewPr>
    <p:cSldViewPr>
      <p:cViewPr varScale="1">
        <p:scale>
          <a:sx n="84" d="100"/>
          <a:sy n="84" d="100"/>
        </p:scale>
        <p:origin x="134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u="none" dirty="0">
                <a:effectLst/>
              </a:rPr>
              <a:t>Počet žádostí o ověření podmínek vzniku onemocnění evidovaných KHS v letech 2018 – 30. 9.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Splněno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2018  (2120)</c:v>
                </c:pt>
                <c:pt idx="1">
                  <c:v>2019  (1901)</c:v>
                </c:pt>
                <c:pt idx="2">
                  <c:v>2020  (2332)</c:v>
                </c:pt>
                <c:pt idx="3">
                  <c:v>2021  (7653)</c:v>
                </c:pt>
                <c:pt idx="4">
                  <c:v>do 30. 9. 2022 (5108)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58</c:v>
                </c:pt>
                <c:pt idx="1">
                  <c:v>56</c:v>
                </c:pt>
                <c:pt idx="2">
                  <c:v>71</c:v>
                </c:pt>
                <c:pt idx="3">
                  <c:v>92</c:v>
                </c:pt>
                <c:pt idx="4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B5-40A9-B600-E59E2DD354F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Nesplněno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2018  (2120)</c:v>
                </c:pt>
                <c:pt idx="1">
                  <c:v>2019  (1901)</c:v>
                </c:pt>
                <c:pt idx="2">
                  <c:v>2020  (2332)</c:v>
                </c:pt>
                <c:pt idx="3">
                  <c:v>2021  (7653)</c:v>
                </c:pt>
                <c:pt idx="4">
                  <c:v>do 30. 9. 2022 (5108)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38</c:v>
                </c:pt>
                <c:pt idx="1">
                  <c:v>40</c:v>
                </c:pt>
                <c:pt idx="2">
                  <c:v>26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B5-40A9-B600-E59E2DD354F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Nelze obj.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2018  (2120)</c:v>
                </c:pt>
                <c:pt idx="1">
                  <c:v>2019  (1901)</c:v>
                </c:pt>
                <c:pt idx="2">
                  <c:v>2020  (2332)</c:v>
                </c:pt>
                <c:pt idx="3">
                  <c:v>2021  (7653)</c:v>
                </c:pt>
                <c:pt idx="4">
                  <c:v>do 30. 9. 2022 (5108)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B5-40A9-B600-E59E2DD35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446736"/>
        <c:axId val="234447128"/>
      </c:barChart>
      <c:catAx>
        <c:axId val="23444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4447128"/>
        <c:crosses val="autoZero"/>
        <c:auto val="1"/>
        <c:lblAlgn val="ctr"/>
        <c:lblOffset val="100"/>
        <c:noMultiLvlLbl val="0"/>
      </c:catAx>
      <c:valAx>
        <c:axId val="23444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444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Počet uznaných </a:t>
            </a:r>
            <a:br>
              <a:rPr lang="cs-CZ" dirty="0"/>
            </a:br>
            <a:r>
              <a:rPr lang="cs-CZ" dirty="0"/>
              <a:t>profesionálních onemocnění </a:t>
            </a:r>
            <a:br>
              <a:rPr lang="cs-CZ" dirty="0"/>
            </a:br>
            <a:r>
              <a:rPr lang="cs-CZ" dirty="0"/>
              <a:t>dle NRNP 2018 - 2021</a:t>
            </a:r>
          </a:p>
        </c:rich>
      </c:tx>
      <c:layout>
        <c:manualLayout>
          <c:xMode val="edge"/>
          <c:yMode val="edge"/>
          <c:x val="0.13907983989433273"/>
          <c:y val="4.296175068866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gradFill flip="none" rotWithShape="1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189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8588058116999348E-2"/>
                  <c:y val="-0.10890156348994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2C5-4F19-A3FA-98EF1F90221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789764100285094E-2"/>
                  <c:y val="-8.5801277335551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C5-4F19-A3FA-98EF1F90221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459274072428048E-2"/>
                  <c:y val="-8.341790852067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2C5-4F19-A3FA-98EF1F90221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8991470083570958E-2"/>
                  <c:y val="-9.5334752595057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C5-4F19-A3FA-98EF1F90221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numRef>
              <c:f>List1!$A$2:$A$5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1282</c:v>
                </c:pt>
                <c:pt idx="1">
                  <c:v>1067</c:v>
                </c:pt>
                <c:pt idx="2">
                  <c:v>1112</c:v>
                </c:pt>
                <c:pt idx="3">
                  <c:v>6043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28-4812-B2AD-937DBB198B4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28-4812-B2AD-937DBB198B46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Sloupec3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List1!$D$2:$D$5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28-4812-B2AD-937DBB198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6806584"/>
        <c:axId val="356809720"/>
        <c:axId val="357313792"/>
      </c:bar3DChart>
      <c:catAx>
        <c:axId val="35680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6809720"/>
        <c:crosses val="autoZero"/>
        <c:auto val="1"/>
        <c:lblAlgn val="ctr"/>
        <c:lblOffset val="100"/>
        <c:noMultiLvlLbl val="0"/>
      </c:catAx>
      <c:valAx>
        <c:axId val="356809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6806584"/>
        <c:crosses val="autoZero"/>
        <c:crossBetween val="between"/>
      </c:valAx>
      <c:serAx>
        <c:axId val="357313792"/>
        <c:scaling>
          <c:orientation val="minMax"/>
        </c:scaling>
        <c:delete val="1"/>
        <c:axPos val="b"/>
        <c:majorTickMark val="none"/>
        <c:minorTickMark val="none"/>
        <c:tickLblPos val="nextTo"/>
        <c:crossAx val="35680972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3398-E127-4B01-A046-EC72D6902D38}" type="datetimeFigureOut">
              <a:rPr lang="cs-CZ" smtClean="0"/>
              <a:t>16.11.2022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F1067-F400-440C-A305-9CBAC50EBA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79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6" y="0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6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E80B5B6-BE09-4705-B8F6-A09C5D3E1F1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4837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0B5B6-BE09-4705-B8F6-A09C5D3E1F1A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37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27DD1F3-C86E-4613-AE4C-1A8CCD3D2BB5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59590634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D646941-23FE-44DC-AB01-5BBF41D0E9D9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0244072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D646941-23FE-44DC-AB01-5BBF41D0E9D9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859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D646941-23FE-44DC-AB01-5BBF41D0E9D9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636427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D646941-23FE-44DC-AB01-5BBF41D0E9D9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267154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D646941-23FE-44DC-AB01-5BBF41D0E9D9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2865888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B382-DB6E-4AE8-AD39-DAF91ECFF1F3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105441"/>
      </p:ext>
    </p:extLst>
  </p:cSld>
  <p:clrMapOvr>
    <a:masterClrMapping/>
  </p:clrMapOvr>
  <p:transition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D4D3-AA93-4872-A344-CE4B5455056A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1933674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6941-23FE-44DC-AB01-5BBF41D0E9D9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416170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D646941-23FE-44DC-AB01-5BBF41D0E9D9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284805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EB5C9A6-0F05-4A33-BF25-3FBFD224FD4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6389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0A71016-8903-4542-B834-F61DDB0DA320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21504176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6941-23FE-44DC-AB01-5BBF41D0E9D9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936963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08A7-357D-4E1D-96FD-1934447768B8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7896990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E34E-B16A-4806-9DA8-67862C43A7F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76035546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DDE3089-3324-4C58-BA96-C230DE7FE060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61480799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 dirty="0">
              <a:solidFill>
                <a:srgbClr val="003D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defRPr/>
            </a:pPr>
            <a:endParaRPr lang="cs-CZ" altLang="cs-CZ" dirty="0">
              <a:solidFill>
                <a:srgbClr val="003D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7F10547F-A532-4934-A8A1-1ADCC6755D8E}" type="slidenum">
              <a:rPr lang="cs-CZ" altLang="cs-CZ" smtClean="0">
                <a:solidFill>
                  <a:srgbClr val="003D61"/>
                </a:solidFill>
              </a:rPr>
              <a:pPr>
                <a:defRPr/>
              </a:pPr>
              <a:t>‹#›</a:t>
            </a:fld>
            <a:endParaRPr lang="cs-CZ" altLang="cs-CZ" dirty="0">
              <a:solidFill>
                <a:srgbClr val="003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9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ransition>
    <p:zoom dir="in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6526" y="980728"/>
            <a:ext cx="8388424" cy="3024336"/>
          </a:xfrm>
        </p:spPr>
        <p:txBody>
          <a:bodyPr anchor="t">
            <a:normAutofit/>
          </a:bodyPr>
          <a:lstStyle/>
          <a:p>
            <a:pPr algn="ctr"/>
            <a:r>
              <a:rPr lang="cs-CZ" altLang="cs-CZ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Ověřování podmínek vzniku onemocnění </a:t>
            </a:r>
            <a:br>
              <a:rPr lang="cs-CZ" altLang="cs-CZ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účely </a:t>
            </a:r>
            <a:br>
              <a:rPr lang="cs-CZ" altLang="cs-CZ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posuzování nemoci z povolání</a:t>
            </a:r>
            <a:r>
              <a:rPr lang="cs-CZ" alt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alt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794500" cy="2024137"/>
          </a:xfrm>
        </p:spPr>
        <p:txBody>
          <a:bodyPr>
            <a:normAutofit fontScale="62500" lnSpcReduction="20000"/>
          </a:bodyPr>
          <a:lstStyle/>
          <a:p>
            <a:r>
              <a:rPr lang="cs-CZ" sz="2000" dirty="0"/>
              <a:t> </a:t>
            </a:r>
            <a:r>
              <a:rPr lang="cs-CZ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MUDr. Markéta Holubová</a:t>
            </a:r>
          </a:p>
          <a:p>
            <a:r>
              <a:rPr lang="cs-CZ" sz="2600" dirty="0"/>
              <a:t> </a:t>
            </a:r>
            <a:r>
              <a:rPr lang="cs-CZ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Společnost pracovního lékařství ČLS JEP</a:t>
            </a:r>
          </a:p>
          <a:p>
            <a:endParaRPr lang="cs-CZ" sz="26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2000" u="none" strike="noStrike" baseline="0" dirty="0"/>
              <a:t>Pracovnělékařské služby a nemoci z povolání - právní úprava a praxe </a:t>
            </a:r>
          </a:p>
          <a:p>
            <a:r>
              <a:rPr lang="cs-CZ" sz="2000" dirty="0"/>
              <a:t>Poslanecká sněmovna Parlamentu ČR, 9. 11. 2022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D1F3-C86E-4613-AE4C-1A8CCD3D2BB5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6416834"/>
      </p:ext>
    </p:extLst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642CB0-23A9-40C2-829E-4028D8B0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365125"/>
          </a:xfrm>
        </p:spPr>
        <p:txBody>
          <a:bodyPr wrap="square" anchor="ctr">
            <a:normAutofit fontScale="90000"/>
          </a:bodyPr>
          <a:lstStyle/>
          <a:p>
            <a:r>
              <a:rPr lang="cs-CZ" sz="1800" dirty="0"/>
              <a:t/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E3E8D21-93C6-4396-9DF3-E1A1E4297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744" y="1988840"/>
            <a:ext cx="5029416" cy="4525963"/>
          </a:xfrm>
        </p:spPr>
        <p:txBody>
          <a:bodyPr wrap="square" anchor="t"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0" dirty="0"/>
              <a:t>účastní se rovněž posuzovaná osoba (zaměstnavatel je povinen umožnit jí vstup </a:t>
            </a:r>
            <a:br>
              <a:rPr lang="cs-CZ" sz="1600" b="0" dirty="0"/>
            </a:br>
            <a:r>
              <a:rPr lang="cs-CZ" sz="1600" b="0" dirty="0"/>
              <a:t>na pracoviště),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jsou ověřovány údaje </a:t>
            </a:r>
            <a:r>
              <a:rPr lang="cs-CZ" sz="1600" b="0" i="0" u="sng" strike="noStrike" baseline="0" dirty="0"/>
              <a:t>pracovní anamnézy </a:t>
            </a:r>
            <a:r>
              <a:rPr lang="cs-CZ" sz="1600" b="0" i="0" strike="noStrike" baseline="0" dirty="0"/>
              <a:t>vč. výčtu faktorů práce souvisejících </a:t>
            </a:r>
            <a:br>
              <a:rPr lang="cs-CZ" sz="1600" b="0" i="0" strike="noStrike" baseline="0" dirty="0"/>
            </a:br>
            <a:r>
              <a:rPr lang="cs-CZ" sz="1600" b="0" i="0" strike="noStrike" baseline="0" dirty="0"/>
              <a:t>se šetřeným onemocněním,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zaměření na </a:t>
            </a:r>
            <a:r>
              <a:rPr lang="cs-CZ" sz="1600" b="0" i="0" u="sng" strike="noStrike" baseline="0" dirty="0"/>
              <a:t>období rozhodné</a:t>
            </a:r>
            <a:r>
              <a:rPr lang="cs-CZ" sz="1600" b="0" i="0" strike="noStrike" baseline="0" dirty="0"/>
              <a:t> </a:t>
            </a:r>
            <a:r>
              <a:rPr lang="cs-CZ" sz="1600" b="0" i="0" u="none" strike="noStrike" baseline="0" dirty="0"/>
              <a:t>pro vznik daného onemocnění, </a:t>
            </a:r>
            <a:endParaRPr lang="cs-CZ" sz="16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0" dirty="0"/>
              <a:t>zpracovává se </a:t>
            </a:r>
            <a:r>
              <a:rPr lang="cs-CZ" sz="1600" b="0" u="sng" dirty="0"/>
              <a:t>protokol</a:t>
            </a:r>
            <a:r>
              <a:rPr lang="cs-CZ" sz="1600" b="0" dirty="0"/>
              <a:t> ze šetření KHS,</a:t>
            </a:r>
          </a:p>
          <a:p>
            <a:pPr marL="342900" indent="-34290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cs-CZ" sz="1600" b="0" dirty="0"/>
              <a:t>U měřitelných faktorů pracovních podmínek následuje </a:t>
            </a:r>
            <a:br>
              <a:rPr lang="cs-CZ" sz="1600" b="0" dirty="0"/>
            </a:br>
            <a:r>
              <a:rPr lang="cs-CZ" sz="1600" b="0" dirty="0"/>
              <a:t>tzv.</a:t>
            </a:r>
            <a:r>
              <a:rPr lang="cs-CZ" sz="1600" b="0" i="0" u="none" strike="noStrike" baseline="0" dirty="0"/>
              <a:t> </a:t>
            </a:r>
            <a:r>
              <a:rPr lang="cs-CZ" sz="1600" b="0" i="0" u="sng" strike="noStrike" baseline="0" dirty="0"/>
              <a:t>objektivní posouzení míry expozice </a:t>
            </a:r>
            <a:r>
              <a:rPr lang="cs-CZ" sz="1600" b="0" i="0" u="none" strike="noStrike" baseline="0" dirty="0"/>
              <a:t>příslušnému faktoru měřením a zhodnocení získaných výsledků vzhledem k příslušným hygienickým limitům (měření provádí zdravotní ústav na žádost KHS).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500" b="0" dirty="0"/>
          </a:p>
          <a:p>
            <a:pPr>
              <a:lnSpc>
                <a:spcPct val="90000"/>
              </a:lnSpc>
            </a:pPr>
            <a:endParaRPr lang="cs-CZ" sz="15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3D48FB3C-874E-4D6B-9F58-1D9D7E1C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22982454-4B40-4572-A38A-7BDE4A1EF4E8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4A4B6E8-6B29-408A-8D21-5CA881939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6" r="15970" b="3"/>
          <a:stretch/>
        </p:blipFill>
        <p:spPr>
          <a:xfrm>
            <a:off x="6156175" y="3392711"/>
            <a:ext cx="2407433" cy="2841179"/>
          </a:xfrm>
          <a:prstGeom prst="rect">
            <a:avLst/>
          </a:prstGeom>
          <a:noFill/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8A87D72E-67CD-39B0-0B41-777E3A1A918C}"/>
              </a:ext>
            </a:extLst>
          </p:cNvPr>
          <p:cNvSpPr txBox="1">
            <a:spLocks/>
          </p:cNvSpPr>
          <p:nvPr/>
        </p:nvSpPr>
        <p:spPr>
          <a:xfrm>
            <a:off x="1583972" y="512463"/>
            <a:ext cx="6914728" cy="1280890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Ověřování podmínek vzniku onemocnění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 účely posuzování nemoci z povolání 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181003"/>
      </p:ext>
    </p:extLst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83ACA86-16C1-46C7-A25F-273B10223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102122"/>
            <a:ext cx="7344816" cy="4525963"/>
          </a:xfrm>
        </p:spPr>
        <p:txBody>
          <a:bodyPr>
            <a:normAutofit/>
          </a:bodyPr>
          <a:lstStyle/>
          <a:p>
            <a:pPr algn="ctr"/>
            <a:r>
              <a:rPr lang="cs-CZ" sz="2400" b="0" u="sng" dirty="0"/>
              <a:t>KHS vydává tzv. závazné vyjádření: </a:t>
            </a:r>
          </a:p>
          <a:p>
            <a:pPr marL="0" indent="0">
              <a:buNone/>
            </a:pPr>
            <a:r>
              <a:rPr lang="cs-CZ" sz="1600" b="0" dirty="0"/>
              <a:t>zjištěné skutečnosti + výsledky objektivizace pracovních podmínek 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1"/>
                </a:solidFill>
              </a:rPr>
              <a:t>							=</a:t>
            </a:r>
          </a:p>
          <a:p>
            <a:pPr marL="0" indent="0" algn="ctr">
              <a:buNone/>
            </a:pPr>
            <a:r>
              <a:rPr lang="cs-CZ" b="0" i="0" u="sng" strike="noStrike" baseline="0" dirty="0"/>
              <a:t>závěrečné zhodnocení s vyjádřením, zda posuzovaná osoba pracovala </a:t>
            </a:r>
            <a:r>
              <a:rPr lang="cs-CZ" b="0" i="0" u="none" strike="noStrike" baseline="0" dirty="0"/>
              <a:t>nebo nepracovala v období rozhodném pro jeho vznik </a:t>
            </a:r>
            <a:r>
              <a:rPr lang="cs-CZ" b="0" i="0" u="sng" strike="noStrike" baseline="0" dirty="0"/>
              <a:t>za podmínek, za nichž dané onemocnění vzniká</a:t>
            </a:r>
            <a:r>
              <a:rPr lang="cs-CZ" b="0" i="0" u="none" strike="noStrike" baseline="0" dirty="0"/>
              <a:t>.</a:t>
            </a:r>
          </a:p>
          <a:p>
            <a:endParaRPr lang="cs-CZ" sz="1400" b="0" u="sng" dirty="0"/>
          </a:p>
          <a:p>
            <a:r>
              <a:rPr lang="cs-CZ" sz="1400" b="0" u="sng" dirty="0"/>
              <a:t>Pozn.</a:t>
            </a:r>
            <a:r>
              <a:rPr lang="cs-CZ" sz="1400" b="0" dirty="0"/>
              <a:t> </a:t>
            </a:r>
            <a:br>
              <a:rPr lang="cs-CZ" sz="1400" b="0" dirty="0"/>
            </a:br>
            <a:r>
              <a:rPr lang="cs-CZ" sz="1400" b="0" dirty="0"/>
              <a:t>Závěr závazného vyjádření KHS </a:t>
            </a:r>
            <a:br>
              <a:rPr lang="cs-CZ" sz="1400" b="0" dirty="0"/>
            </a:br>
            <a:r>
              <a:rPr lang="cs-CZ" sz="1400" b="0" dirty="0"/>
              <a:t>je </a:t>
            </a:r>
            <a:r>
              <a:rPr lang="cs-CZ" sz="1400" b="0" u="sng" dirty="0"/>
              <a:t>závazný</a:t>
            </a:r>
            <a:r>
              <a:rPr lang="cs-CZ" sz="1400" b="0" dirty="0"/>
              <a:t> pro Středisko </a:t>
            </a:r>
            <a:r>
              <a:rPr lang="cs-CZ" sz="1400" b="0" dirty="0" err="1"/>
              <a:t>NzP</a:t>
            </a:r>
            <a:r>
              <a:rPr lang="cs-CZ" sz="1400" b="0" dirty="0"/>
              <a:t>, </a:t>
            </a:r>
            <a:br>
              <a:rPr lang="cs-CZ" sz="1400" b="0" dirty="0"/>
            </a:br>
            <a:r>
              <a:rPr lang="cs-CZ" sz="1400" b="0" dirty="0"/>
              <a:t>které vystavuje lékařský posudek </a:t>
            </a:r>
            <a:br>
              <a:rPr lang="cs-CZ" sz="1400" b="0" dirty="0"/>
            </a:br>
            <a:r>
              <a:rPr lang="cs-CZ" sz="1400" b="0" dirty="0"/>
              <a:t>o nemoci z povolání.</a:t>
            </a:r>
            <a:endParaRPr lang="cs-CZ" sz="1400" b="0" i="0" u="none" strike="noStrike" baseline="0" dirty="0"/>
          </a:p>
          <a:p>
            <a:endParaRPr lang="cs-CZ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cs-CZ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0BDE1AB-A95D-4F13-A8DC-5D58B4A1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2454-4B40-4572-A38A-7BDE4A1EF4E8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5026FED-F8E4-4C6D-B27E-434DAEAF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418" y="4555878"/>
            <a:ext cx="3770982" cy="178965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66EAB9-24DD-C02F-8961-64EB86717F42}"/>
              </a:ext>
            </a:extLst>
          </p:cNvPr>
          <p:cNvSpPr txBox="1">
            <a:spLocks/>
          </p:cNvSpPr>
          <p:nvPr/>
        </p:nvSpPr>
        <p:spPr>
          <a:xfrm>
            <a:off x="1583972" y="512463"/>
            <a:ext cx="6914728" cy="1280890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Ověřování podmínek vzniku onemocnění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 účely posuzování nemoci z povolání 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802232"/>
      </p:ext>
    </p:extLst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5574086-9543-4E78-B056-C81A1F7AA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267" y="1700808"/>
            <a:ext cx="7274768" cy="4463752"/>
          </a:xfrm>
        </p:spPr>
        <p:txBody>
          <a:bodyPr>
            <a:noAutofit/>
          </a:bodyPr>
          <a:lstStyle/>
          <a:p>
            <a:r>
              <a:rPr lang="cs-CZ" sz="2000" u="sng" dirty="0"/>
              <a:t>splnění (hygienických) podmínek vzniku </a:t>
            </a:r>
            <a:r>
              <a:rPr lang="cs-CZ" sz="2000" dirty="0"/>
              <a:t>onemocnění pro účely posuzování nemoci z povolání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objektivně prokázaná nadlimitní expozice  	konkrétnímu faktoru pracovních podmínek,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prokázaná přítomnost konkrétního faktoru </a:t>
            </a:r>
            <a:br>
              <a:rPr lang="cs-CZ" sz="1800" dirty="0"/>
            </a:br>
            <a:r>
              <a:rPr lang="cs-CZ" sz="1800" dirty="0"/>
              <a:t>s bezprahovým účinkem např. ionizujícímu záření,</a:t>
            </a:r>
            <a:br>
              <a:rPr lang="cs-CZ" sz="1800" dirty="0"/>
            </a:br>
            <a:r>
              <a:rPr lang="cs-CZ" sz="1800" dirty="0"/>
              <a:t>karcinogenu či látky senzibilizující či alergizující,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práce s rizikem nákazy, hlasovou zátěží,</a:t>
            </a:r>
          </a:p>
          <a:p>
            <a:r>
              <a:rPr lang="cs-CZ" sz="1800" u="sng" dirty="0"/>
              <a:t>nesplnění (hygienických) podmínek vzniku </a:t>
            </a:r>
            <a:r>
              <a:rPr lang="cs-CZ" sz="1800" dirty="0"/>
              <a:t>onemocnění pro účely posuzování nemoci z povolání,</a:t>
            </a:r>
          </a:p>
          <a:p>
            <a:r>
              <a:rPr lang="cs-CZ" u="sng" dirty="0"/>
              <a:t>nelze objektivně prokázat</a:t>
            </a:r>
            <a:r>
              <a:rPr lang="cs-CZ" dirty="0"/>
              <a:t>, zda práce, kterou posuzovaná osoba v rozhodném období vykonávala, splňuje podmínky vzniku onemocnění pro účely posuzování nemoci z povolání. 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2400" b="0" i="0" u="none" strike="noStrike" baseline="0" dirty="0"/>
              <a:t>	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6D3E9E0-BA84-4DF2-9B8F-0A20D7EB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2454-4B40-4572-A38A-7BDE4A1EF4E8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3745D2-0859-3A29-CC3C-D8678AD93884}"/>
              </a:ext>
            </a:extLst>
          </p:cNvPr>
          <p:cNvSpPr txBox="1">
            <a:spLocks/>
          </p:cNvSpPr>
          <p:nvPr/>
        </p:nvSpPr>
        <p:spPr>
          <a:xfrm>
            <a:off x="1583972" y="512463"/>
            <a:ext cx="6914728" cy="1280890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 závazného vyjádření KHS</a:t>
            </a:r>
          </a:p>
        </p:txBody>
      </p:sp>
    </p:spTree>
    <p:extLst>
      <p:ext uri="{BB962C8B-B14F-4D97-AF65-F5344CB8AC3E}">
        <p14:creationId xmlns:p14="http://schemas.microsoft.com/office/powerpoint/2010/main" val="4007037391"/>
      </p:ext>
    </p:extLst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5BB0C15-A78B-425A-86FB-421BB352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2454-4B40-4572-A38A-7BDE4A1EF4E8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BC5F8AAE-145B-472F-BC64-E41D59282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747623"/>
              </p:ext>
            </p:extLst>
          </p:nvPr>
        </p:nvGraphicFramePr>
        <p:xfrm>
          <a:off x="683568" y="692696"/>
          <a:ext cx="813690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7976179"/>
      </p:ext>
    </p:extLst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xmlns="" id="{823EBDC0-B050-400D-BA86-DD7E4E758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976419"/>
              </p:ext>
            </p:extLst>
          </p:nvPr>
        </p:nvGraphicFramePr>
        <p:xfrm>
          <a:off x="1187624" y="692696"/>
          <a:ext cx="77768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F161270-C7C8-4B0B-B846-A3F2AE8E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6941-23FE-44DC-AB01-5BBF41D0E9D9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9632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B08AD19-8E2E-4883-BF4F-82CAB57B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6941-23FE-44DC-AB01-5BBF41D0E9D9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FA8C3D2D-EFE6-4E8C-8A77-D9FCCC1B7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164064"/>
            <a:ext cx="5400600" cy="38785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FA351721-E9CB-472D-97B4-C4DCC3581078}"/>
              </a:ext>
            </a:extLst>
          </p:cNvPr>
          <p:cNvSpPr txBox="1"/>
          <p:nvPr/>
        </p:nvSpPr>
        <p:spPr>
          <a:xfrm>
            <a:off x="2601523" y="5262976"/>
            <a:ext cx="436250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/>
              <a:t>Děkuji za pozornost.</a:t>
            </a:r>
            <a:br>
              <a:rPr lang="cs-CZ" i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63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929947-9A6E-40EC-8704-2D439686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59B43EA-B5C8-48C1-9BE8-20A471C3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22982454-4B40-4572-A38A-7BDE4A1EF4E8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pic>
        <p:nvPicPr>
          <p:cNvPr id="1026" name="Picture 2" descr="Spolupráce | O nás | Genetická ambulance, Bioptická laboratoř s.r.o., Plzeň">
            <a:extLst>
              <a:ext uri="{FF2B5EF4-FFF2-40B4-BE49-F238E27FC236}">
                <a16:creationId xmlns:a16="http://schemas.microsoft.com/office/drawing/2014/main" xmlns="" id="{9C1AE632-44B1-47BA-BEC0-6A207B3F7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r="15065" b="-2"/>
          <a:stretch/>
        </p:blipFill>
        <p:spPr bwMode="auto">
          <a:xfrm>
            <a:off x="5722834" y="1600200"/>
            <a:ext cx="2951932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A13A215-D41A-47CE-9A09-A4A24CAEE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796" y="1632857"/>
            <a:ext cx="4708844" cy="4525963"/>
          </a:xfrm>
        </p:spPr>
        <p:txBody>
          <a:bodyPr wrap="square" anchor="t">
            <a:no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FFFFFF"/>
                </a:highlight>
              </a:rPr>
              <a:t>Nemoci z povolání obecně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highlight>
                <a:srgbClr val="FFFFFF"/>
              </a:highlight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FFFFFF"/>
                </a:highlight>
              </a:rPr>
              <a:t>Proces posuzování (suspektních) nemocí z povolání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highlight>
                <a:srgbClr val="FFFFFF"/>
              </a:highlight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FFFFFF"/>
                </a:highlight>
              </a:rPr>
              <a:t>Ověřování podmínek vzniku onemocnění pro účely posuzování nemoci z povolání (KHS)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FFFFFF"/>
                </a:highlight>
              </a:rPr>
              <a:t>Počet případů k ověření </a:t>
            </a:r>
            <a:br>
              <a:rPr lang="cs-CZ" sz="2000" dirty="0">
                <a:highlight>
                  <a:srgbClr val="FFFFFF"/>
                </a:highlight>
              </a:rPr>
            </a:br>
            <a:r>
              <a:rPr lang="cs-CZ" sz="2000" dirty="0">
                <a:highlight>
                  <a:srgbClr val="FFFFFF"/>
                </a:highlight>
              </a:rPr>
              <a:t>v evidenci KHS v letech </a:t>
            </a:r>
            <a:br>
              <a:rPr lang="cs-CZ" sz="2000" dirty="0">
                <a:highlight>
                  <a:srgbClr val="FFFFFF"/>
                </a:highlight>
              </a:rPr>
            </a:br>
            <a:r>
              <a:rPr lang="cs-CZ" sz="2000" dirty="0">
                <a:highlight>
                  <a:srgbClr val="FFFFFF"/>
                </a:highlight>
              </a:rPr>
              <a:t>2018 - 2022</a:t>
            </a:r>
          </a:p>
          <a:p>
            <a:pPr>
              <a:lnSpc>
                <a:spcPct val="9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2431053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7629C61-BFC3-4FF8-B77A-92E05155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Nemoci z povolání - obecně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71E014F-8B83-437E-9F84-2C0CC01EE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488" y="1600200"/>
            <a:ext cx="701092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i="0" dirty="0">
                <a:effectLst/>
              </a:rPr>
              <a:t>Nemoc z povolání </a:t>
            </a:r>
            <a:r>
              <a:rPr lang="cs-CZ" b="0" i="0" dirty="0">
                <a:effectLst/>
              </a:rPr>
              <a:t>je pojmem </a:t>
            </a:r>
            <a:r>
              <a:rPr lang="cs-CZ" i="0" u="sng" dirty="0" err="1">
                <a:effectLst/>
              </a:rPr>
              <a:t>medicínsko</a:t>
            </a:r>
            <a:r>
              <a:rPr lang="cs-CZ" i="0" u="sng" dirty="0">
                <a:effectLst/>
              </a:rPr>
              <a:t> - právním</a:t>
            </a:r>
            <a:r>
              <a:rPr lang="cs-CZ" b="0" i="0" dirty="0">
                <a:effectLst/>
              </a:rPr>
              <a:t>. </a:t>
            </a:r>
          </a:p>
          <a:p>
            <a:pPr>
              <a:lnSpc>
                <a:spcPct val="90000"/>
              </a:lnSpc>
            </a:pPr>
            <a:endParaRPr lang="cs-CZ" sz="800" b="0" i="0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cs-CZ" b="0" i="0" dirty="0">
                <a:effectLst/>
              </a:rPr>
              <a:t>Český právní řád se zabývá otázkou nemocí z povolání v řadě předpisů, vlastní definici pojmu nemoci z povolání a jejich výčet pak uvádí </a:t>
            </a:r>
            <a:r>
              <a:rPr lang="cs-CZ" i="0" dirty="0">
                <a:effectLst/>
              </a:rPr>
              <a:t>nařízení vlády č. 290/1995 Sb. </a:t>
            </a:r>
            <a:r>
              <a:rPr lang="cs-CZ" b="0" i="0" dirty="0">
                <a:effectLst/>
              </a:rPr>
              <a:t>(dále jen „</a:t>
            </a:r>
            <a:r>
              <a:rPr lang="cs-CZ" u="sng" dirty="0">
                <a:effectLst/>
              </a:rPr>
              <a:t>Seznam nemocí z povolání</a:t>
            </a:r>
            <a:r>
              <a:rPr lang="cs-CZ" b="0" i="0" dirty="0">
                <a:effectLst/>
              </a:rPr>
              <a:t>“).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3747167A-D6DB-4671-8F95-5D0BC901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22982454-4B40-4572-A38A-7BDE4A1EF4E8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BFBB444-D782-4676-B5D8-6D4CDE0C9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64" y="3429000"/>
            <a:ext cx="6998344" cy="32403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1643818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66CD83AA-FC03-639C-D8C9-A8EDB889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08A7-357D-4E1D-96FD-1934447768B8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040CC13-F356-F214-ACFE-A4C141D482D9}"/>
              </a:ext>
            </a:extLst>
          </p:cNvPr>
          <p:cNvSpPr txBox="1"/>
          <p:nvPr/>
        </p:nvSpPr>
        <p:spPr>
          <a:xfrm>
            <a:off x="2051720" y="1700808"/>
            <a:ext cx="57606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cs-CZ" sz="2000" b="0" dirty="0">
                <a:latin typeface="+mn-lt"/>
              </a:rPr>
              <a:t>§ 1 odst. 1  </a:t>
            </a:r>
          </a:p>
          <a:p>
            <a:pPr algn="just">
              <a:lnSpc>
                <a:spcPct val="90000"/>
              </a:lnSpc>
            </a:pPr>
            <a:endParaRPr lang="cs-CZ" sz="2000" b="0" dirty="0">
              <a:latin typeface="+mn-lt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000" b="0" u="sng" dirty="0">
                <a:latin typeface="+mn-lt"/>
              </a:rPr>
              <a:t>Nemoci z povolání</a:t>
            </a:r>
            <a:r>
              <a:rPr lang="cs-CZ" sz="2000" b="0" dirty="0">
                <a:latin typeface="+mn-lt"/>
              </a:rPr>
              <a:t> jsou nemoci vznikající nepříznivým působením </a:t>
            </a:r>
            <a:r>
              <a:rPr lang="cs-CZ" sz="2000" b="0" u="sng" dirty="0">
                <a:latin typeface="+mn-lt"/>
              </a:rPr>
              <a:t>chemických, fyzikálních, biologických nebo jiných škodlivých vlivů</a:t>
            </a:r>
            <a:r>
              <a:rPr lang="cs-CZ" sz="2000" b="0" dirty="0">
                <a:latin typeface="+mn-lt"/>
              </a:rPr>
              <a:t>, pokud vznikly </a:t>
            </a:r>
            <a:r>
              <a:rPr lang="cs-CZ" sz="2000" b="1" i="1" dirty="0">
                <a:latin typeface="+mn-lt"/>
              </a:rPr>
              <a:t>za podmínek </a:t>
            </a:r>
            <a:r>
              <a:rPr lang="cs-CZ" sz="2000" b="0" dirty="0">
                <a:latin typeface="+mn-lt"/>
              </a:rPr>
              <a:t>uvedených v </a:t>
            </a:r>
            <a:r>
              <a:rPr lang="cs-CZ" sz="2000" b="1" i="1" dirty="0">
                <a:latin typeface="+mn-lt"/>
              </a:rPr>
              <a:t>seznamu nemocí povolání</a:t>
            </a:r>
            <a:r>
              <a:rPr lang="cs-CZ" sz="2000" b="0" dirty="0">
                <a:latin typeface="+mn-lt"/>
              </a:rPr>
              <a:t>. Nemocí z povolání se rozumí též akutní otrava vznikající nepříznivým působením chemických látek.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68EC6FA2-F1BD-7582-69EA-25E30076863B}"/>
              </a:ext>
            </a:extLst>
          </p:cNvPr>
          <p:cNvSpPr txBox="1">
            <a:spLocks/>
          </p:cNvSpPr>
          <p:nvPr/>
        </p:nvSpPr>
        <p:spPr>
          <a:xfrm>
            <a:off x="2054966" y="512463"/>
            <a:ext cx="6482680" cy="1280890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</a:t>
            </a:r>
          </a:p>
        </p:txBody>
      </p:sp>
    </p:spTree>
    <p:extLst>
      <p:ext uri="{BB962C8B-B14F-4D97-AF65-F5344CB8AC3E}">
        <p14:creationId xmlns:p14="http://schemas.microsoft.com/office/powerpoint/2010/main" val="4105988519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639116F-6A50-4966-A9C0-1BDDDB24E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89471"/>
            <a:ext cx="7370960" cy="4968552"/>
          </a:xfrm>
        </p:spPr>
        <p:txBody>
          <a:bodyPr>
            <a:noAutofit/>
          </a:bodyPr>
          <a:lstStyle/>
          <a:p>
            <a:pPr algn="just"/>
            <a:r>
              <a:rPr lang="cs-CZ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Nemoci z povolání posuzují, uznávají, lékařské posudky o nemoci z povolání vydávají a vývoj zdravotního stavu osoby s uznanou nemocí z povolání sledují výhradně</a:t>
            </a:r>
          </a:p>
          <a:p>
            <a:pPr algn="just">
              <a:lnSpc>
                <a:spcPts val="2800"/>
              </a:lnSpc>
            </a:pPr>
            <a:r>
              <a:rPr lang="cs-CZ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poskytovatelé pracovnělékařských služeb v oboru pracovní lékařství</a:t>
            </a:r>
            <a:r>
              <a:rPr lang="cs-CZ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kteří získali</a:t>
            </a:r>
            <a:r>
              <a:rPr lang="cs-CZ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podle zákona č. 373/2011 Sb., </a:t>
            </a:r>
            <a:b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specifických zdravotních službách, </a:t>
            </a:r>
            <a:r>
              <a:rPr lang="cs-CZ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povolení Ministerstva zdravotnictví k uznávání nemocí z povolání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b="0" dirty="0">
                <a:ea typeface="Calibri" panose="020F0502020204030204" pitchFamily="34" charset="0"/>
                <a:cs typeface="Times New Roman" panose="02020603050405020304" pitchFamily="18" charset="0"/>
              </a:rPr>
              <a:t>https://www.mzcr.cz/seznam-poskytovatelu-kterym-bylo-udeleno-povoleni-uznavat-nemoci-z-povolani/</a:t>
            </a:r>
            <a:r>
              <a:rPr lang="cs-CZ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cs-CZ" b="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Střediska nemocí z povolání</a:t>
            </a:r>
            <a:r>
              <a:rPr lang="cs-CZ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pPr algn="l"/>
            <a:r>
              <a:rPr lang="cs-CZ" u="sng" dirty="0">
                <a:effectLst/>
                <a:ea typeface="Calibri" panose="020F0502020204030204" pitchFamily="34" charset="0"/>
              </a:rPr>
              <a:t>Místní příslušnost </a:t>
            </a:r>
            <a:r>
              <a:rPr lang="cs-CZ" b="0" dirty="0">
                <a:effectLst/>
                <a:ea typeface="Calibri" panose="020F0502020204030204" pitchFamily="34" charset="0"/>
              </a:rPr>
              <a:t>poskytovatele </a:t>
            </a:r>
            <a:br>
              <a:rPr lang="cs-CZ" b="0" dirty="0">
                <a:effectLst/>
                <a:ea typeface="Calibri" panose="020F0502020204030204" pitchFamily="34" charset="0"/>
              </a:rPr>
            </a:br>
            <a:r>
              <a:rPr lang="cs-CZ" b="0" dirty="0">
                <a:effectLst/>
                <a:ea typeface="Calibri" panose="020F0502020204030204" pitchFamily="34" charset="0"/>
              </a:rPr>
              <a:t>uznávajícího nemoci z povolání, </a:t>
            </a:r>
            <a:br>
              <a:rPr lang="cs-CZ" b="0" dirty="0">
                <a:effectLst/>
                <a:ea typeface="Calibri" panose="020F0502020204030204" pitchFamily="34" charset="0"/>
              </a:rPr>
            </a:br>
            <a:r>
              <a:rPr lang="cs-CZ" b="1" i="1" dirty="0">
                <a:effectLst/>
                <a:ea typeface="Calibri" panose="020F0502020204030204" pitchFamily="34" charset="0"/>
              </a:rPr>
              <a:t>neplatí zde princip svobodné volby </a:t>
            </a:r>
            <a:r>
              <a:rPr lang="cs-CZ" b="1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lékaře </a:t>
            </a:r>
            <a:r>
              <a:rPr lang="cs-CZ" b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/>
            </a:r>
            <a:br>
              <a:rPr lang="cs-CZ" b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</a:br>
            <a:r>
              <a:rPr lang="cs-CZ" b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cs-CZ" b="0" i="0" u="none" strike="noStrike" baseline="0" dirty="0">
                <a:solidFill>
                  <a:srgbClr val="002060"/>
                </a:solidFill>
              </a:rPr>
              <a:t>vyhláška č. 104/2012 Sb., 		</a:t>
            </a:r>
            <a:br>
              <a:rPr lang="cs-CZ" b="0" i="0" u="none" strike="noStrike" baseline="0" dirty="0">
                <a:solidFill>
                  <a:srgbClr val="002060"/>
                </a:solidFill>
              </a:rPr>
            </a:br>
            <a:r>
              <a:rPr lang="cs-CZ" b="0" i="0" u="none" strike="noStrike" baseline="0" dirty="0">
                <a:solidFill>
                  <a:srgbClr val="002060"/>
                </a:solidFill>
              </a:rPr>
              <a:t>o posuzování nemocí z povolání )</a:t>
            </a:r>
            <a:r>
              <a:rPr lang="cs-CZ" b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 </a:t>
            </a:r>
          </a:p>
          <a:p>
            <a:endParaRPr lang="cs-CZ" b="0" dirty="0">
              <a:effectLst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8CFE3C2-89EE-409F-925C-A2664B1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2454-4B40-4572-A38A-7BDE4A1EF4E8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3E55C33-C3AE-40B0-A192-5180A851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505" y="4797151"/>
            <a:ext cx="2696975" cy="1996909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xmlns="" id="{DC565495-DB5D-28CB-9CF1-F0DEF4A471C7}"/>
              </a:ext>
            </a:extLst>
          </p:cNvPr>
          <p:cNvSpPr txBox="1">
            <a:spLocks/>
          </p:cNvSpPr>
          <p:nvPr/>
        </p:nvSpPr>
        <p:spPr>
          <a:xfrm>
            <a:off x="1619672" y="435879"/>
            <a:ext cx="6914728" cy="1280890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Uznávání nemocí z povolání</a:t>
            </a:r>
          </a:p>
        </p:txBody>
      </p:sp>
    </p:spTree>
    <p:extLst>
      <p:ext uri="{BB962C8B-B14F-4D97-AF65-F5344CB8AC3E}">
        <p14:creationId xmlns:p14="http://schemas.microsoft.com/office/powerpoint/2010/main" val="679143085"/>
      </p:ext>
    </p:ext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06651E3-F87A-4DAE-A54E-8949648EE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750" y="2132856"/>
            <a:ext cx="6794500" cy="4525963"/>
          </a:xfrm>
        </p:spPr>
        <p:txBody>
          <a:bodyPr>
            <a:normAutofit/>
          </a:bodyPr>
          <a:lstStyle/>
          <a:p>
            <a:r>
              <a:rPr 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OOVZ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(§ 82 odst. 2 písm. g) zákona č. 258/2000 Sb., </a:t>
            </a:r>
            <a:b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o ochraně veřejného zdraví)</a:t>
            </a:r>
          </a:p>
          <a:p>
            <a:pPr marL="0" indent="0">
              <a:buNone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SÚJB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(práce v podmínkách ionizujícího záření)</a:t>
            </a:r>
          </a:p>
          <a:p>
            <a:r>
              <a:rPr 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Středisko </a:t>
            </a:r>
            <a:r>
              <a:rPr lang="cs-CZ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NzP</a:t>
            </a:r>
            <a:r>
              <a:rPr 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(podezření na vznik </a:t>
            </a: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NzP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v zahraničí </a:t>
            </a:r>
            <a:b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u zaměstnavatele se sídlem v ČR)</a:t>
            </a:r>
          </a:p>
          <a:p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Ministerstvo vnitra,</a:t>
            </a:r>
          </a:p>
          <a:p>
            <a:r>
              <a:rPr 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Ministerstvo obrany.</a:t>
            </a:r>
            <a:endParaRPr lang="cs-CZ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effectLst/>
              <a:highlight>
                <a:srgbClr val="FFFFFF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105FD69-50CC-434A-BFDC-0D7F620D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2454-4B40-4572-A38A-7BDE4A1EF4E8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7" name="Zástupný obsah 4">
            <a:extLst>
              <a:ext uri="{FF2B5EF4-FFF2-40B4-BE49-F238E27FC236}">
                <a16:creationId xmlns:a16="http://schemas.microsoft.com/office/drawing/2014/main" xmlns="" id="{7A3C8F18-B505-4064-BF29-9287DFF4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7036" y="4509120"/>
            <a:ext cx="3244676" cy="204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EC60A76F-EE56-6703-D6D7-6A82BA92D267}"/>
              </a:ext>
            </a:extLst>
          </p:cNvPr>
          <p:cNvSpPr txBox="1">
            <a:spLocks/>
          </p:cNvSpPr>
          <p:nvPr/>
        </p:nvSpPr>
        <p:spPr>
          <a:xfrm>
            <a:off x="1619672" y="435879"/>
            <a:ext cx="6914728" cy="1280890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Ověřování podmínek vzniku onemocnění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 účely posuzování nemoci z povolání 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748189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C5DEA8B-58FB-4051-BEC5-770369174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171" y="1716769"/>
            <a:ext cx="6591985" cy="2008568"/>
          </a:xfrm>
        </p:spPr>
        <p:txBody>
          <a:bodyPr>
            <a:normAutofit/>
          </a:bodyPr>
          <a:lstStyle/>
          <a:p>
            <a:r>
              <a:rPr lang="cs-CZ" b="1" dirty="0"/>
              <a:t>Klinické podmínky </a:t>
            </a:r>
            <a:r>
              <a:rPr lang="cs-CZ" dirty="0"/>
              <a:t>– hodnotí středisko </a:t>
            </a:r>
            <a:r>
              <a:rPr lang="cs-CZ" dirty="0" err="1"/>
              <a:t>NzP</a:t>
            </a:r>
            <a:endParaRPr lang="cs-CZ" dirty="0"/>
          </a:p>
          <a:p>
            <a:r>
              <a:rPr lang="cs-CZ" b="1" dirty="0"/>
              <a:t>Hygienické podmínky </a:t>
            </a:r>
            <a:r>
              <a:rPr lang="cs-CZ" dirty="0"/>
              <a:t>– hodnotí OOVZ (obvykle)</a:t>
            </a:r>
            <a:endParaRPr lang="cs-CZ" b="1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Klinické + hygienické podmínky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6328567-A18A-4741-A6D3-BE7FD972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2454-4B40-4572-A38A-7BDE4A1EF4E8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1DA0E51-619F-4364-BE74-F39571A76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4581128"/>
            <a:ext cx="1154088" cy="2000419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63A63668-CD61-FCF3-9391-BC79BF62E61F}"/>
              </a:ext>
            </a:extLst>
          </p:cNvPr>
          <p:cNvSpPr txBox="1">
            <a:spLocks/>
          </p:cNvSpPr>
          <p:nvPr/>
        </p:nvSpPr>
        <p:spPr>
          <a:xfrm>
            <a:off x="1619672" y="435879"/>
            <a:ext cx="6914728" cy="1280890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posuzování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nemocí z povolání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78F90ABF-BF36-EAE7-AFDA-E8F17BEE3148}"/>
              </a:ext>
            </a:extLst>
          </p:cNvPr>
          <p:cNvSpPr txBox="1"/>
          <p:nvPr/>
        </p:nvSpPr>
        <p:spPr>
          <a:xfrm>
            <a:off x="1574844" y="4757712"/>
            <a:ext cx="549765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uznání </a:t>
            </a:r>
            <a:r>
              <a:rPr lang="cs-CZ" b="1" dirty="0" err="1"/>
              <a:t>NzP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dirty="0"/>
              <a:t>a vydání </a:t>
            </a:r>
            <a:r>
              <a:rPr lang="cs-CZ" b="1" dirty="0"/>
              <a:t>lékařského posudku </a:t>
            </a:r>
            <a:br>
              <a:rPr lang="cs-CZ" b="1" dirty="0"/>
            </a:br>
            <a:r>
              <a:rPr lang="cs-CZ" b="1" dirty="0"/>
              <a:t>o </a:t>
            </a:r>
            <a:r>
              <a:rPr lang="cs-CZ" b="1" dirty="0" err="1"/>
              <a:t>NzP</a:t>
            </a:r>
            <a:r>
              <a:rPr lang="cs-CZ" b="1" dirty="0"/>
              <a:t> </a:t>
            </a:r>
            <a:r>
              <a:rPr lang="cs-CZ" dirty="0"/>
              <a:t>(středisko </a:t>
            </a:r>
            <a:r>
              <a:rPr lang="cs-CZ" dirty="0" err="1"/>
              <a:t>NzP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11" name="Vývojový diagram: sloučení 10">
            <a:extLst>
              <a:ext uri="{FF2B5EF4-FFF2-40B4-BE49-F238E27FC236}">
                <a16:creationId xmlns:a16="http://schemas.microsoft.com/office/drawing/2014/main" xmlns="" id="{B128875C-265F-65B8-36C8-880305B14D00}"/>
              </a:ext>
            </a:extLst>
          </p:cNvPr>
          <p:cNvSpPr/>
          <p:nvPr/>
        </p:nvSpPr>
        <p:spPr>
          <a:xfrm>
            <a:off x="3491880" y="3725337"/>
            <a:ext cx="2952328" cy="685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001455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37EC4DB-C161-451A-8D87-7FEB1D586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450" y="1716769"/>
            <a:ext cx="6591985" cy="453576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cs-CZ" sz="2400" b="1" dirty="0"/>
              <a:t>Šetřený pracovník</a:t>
            </a:r>
          </a:p>
          <a:p>
            <a:pPr>
              <a:lnSpc>
                <a:spcPct val="170000"/>
              </a:lnSpc>
            </a:pPr>
            <a:r>
              <a:rPr lang="cs-CZ" sz="2400" b="1" dirty="0"/>
              <a:t>Zaměstnavatel</a:t>
            </a:r>
          </a:p>
          <a:p>
            <a:pPr marL="0" indent="0">
              <a:lnSpc>
                <a:spcPts val="2200"/>
              </a:lnSpc>
              <a:buNone/>
            </a:pPr>
            <a:r>
              <a:rPr lang="cs-CZ" sz="1600" dirty="0"/>
              <a:t>	(do 10 pracovních dní) event.  se lze vzdát </a:t>
            </a:r>
            <a:br>
              <a:rPr lang="cs-CZ" sz="1600" dirty="0"/>
            </a:br>
            <a:r>
              <a:rPr lang="cs-CZ" sz="1600" dirty="0"/>
              <a:t>	práva na přezkoumání vydaného LP. </a:t>
            </a:r>
            <a:endParaRPr lang="cs-CZ" sz="2200" b="1" dirty="0"/>
          </a:p>
          <a:p>
            <a:pPr marL="0" indent="0">
              <a:lnSpc>
                <a:spcPts val="2400"/>
              </a:lnSpc>
              <a:buNone/>
            </a:pPr>
            <a:endParaRPr lang="cs-CZ" dirty="0"/>
          </a:p>
          <a:p>
            <a:pPr marL="0" indent="0">
              <a:lnSpc>
                <a:spcPts val="2400"/>
              </a:lnSpc>
              <a:buNone/>
            </a:pPr>
            <a:r>
              <a:rPr lang="cs-CZ" dirty="0"/>
              <a:t>Případné </a:t>
            </a:r>
            <a:r>
              <a:rPr lang="cs-CZ" u="sng" dirty="0"/>
              <a:t>přezkumné řízení </a:t>
            </a:r>
            <a:r>
              <a:rPr lang="cs-CZ" dirty="0"/>
              <a:t>vede příslušný </a:t>
            </a:r>
            <a:r>
              <a:rPr lang="cs-CZ" u="sng" dirty="0"/>
              <a:t>krajský úřad </a:t>
            </a:r>
            <a:r>
              <a:rPr lang="cs-CZ" dirty="0"/>
              <a:t>(magistrát HMP):</a:t>
            </a:r>
          </a:p>
          <a:p>
            <a:pPr marL="0" indent="0">
              <a:buNone/>
            </a:pPr>
            <a:r>
              <a:rPr lang="cs-CZ" sz="1600" b="0" dirty="0"/>
              <a:t>může vyžadovat odborná stanoviska: </a:t>
            </a:r>
          </a:p>
          <a:p>
            <a:pPr marL="342900" indent="-342900">
              <a:buFontTx/>
              <a:buChar char="-"/>
            </a:pPr>
            <a:r>
              <a:rPr lang="cs-CZ" sz="1600" b="1" dirty="0"/>
              <a:t>odborně způsobilá osoba KÚ </a:t>
            </a:r>
            <a:r>
              <a:rPr lang="cs-CZ" sz="1600" b="0" dirty="0"/>
              <a:t>(„klinický znalec“), </a:t>
            </a:r>
          </a:p>
          <a:p>
            <a:pPr marL="342900" indent="-342900">
              <a:buFontTx/>
              <a:buChar char="-"/>
            </a:pPr>
            <a:r>
              <a:rPr lang="cs-CZ" sz="1600" b="1" dirty="0"/>
              <a:t>Ministerstva zdravotnictví </a:t>
            </a:r>
            <a:r>
              <a:rPr lang="cs-CZ" sz="1600" b="0" dirty="0"/>
              <a:t>pro část hygienickou.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0612744-39C5-4D2A-828C-05AF4301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2454-4B40-4572-A38A-7BDE4A1EF4E8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19FC995-DAAF-4214-8BA1-400356F97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145" y="1438275"/>
            <a:ext cx="2036068" cy="1990725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5B2B22FD-F566-45CD-9597-CD052EDC20DF}"/>
              </a:ext>
            </a:extLst>
          </p:cNvPr>
          <p:cNvSpPr txBox="1">
            <a:spLocks/>
          </p:cNvSpPr>
          <p:nvPr/>
        </p:nvSpPr>
        <p:spPr>
          <a:xfrm>
            <a:off x="1619672" y="435879"/>
            <a:ext cx="6914728" cy="1280890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na přezkoumání lékařského posudku</a:t>
            </a:r>
          </a:p>
        </p:txBody>
      </p:sp>
    </p:spTree>
    <p:extLst>
      <p:ext uri="{BB962C8B-B14F-4D97-AF65-F5344CB8AC3E}">
        <p14:creationId xmlns:p14="http://schemas.microsoft.com/office/powerpoint/2010/main" val="2383101773"/>
      </p:ext>
    </p:extLst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FAEE467-5795-4D83-9FC1-6788A0655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412776"/>
            <a:ext cx="4178424" cy="5256584"/>
          </a:xfrm>
        </p:spPr>
        <p:txBody>
          <a:bodyPr wrap="square" anchor="t">
            <a:normAutofit/>
          </a:bodyPr>
          <a:lstStyle/>
          <a:p>
            <a:endParaRPr lang="cs-CZ" sz="1800" u="sng" dirty="0"/>
          </a:p>
          <a:p>
            <a:endParaRPr lang="cs-CZ" sz="18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0" dirty="0"/>
              <a:t>na </a:t>
            </a:r>
            <a:r>
              <a:rPr lang="cs-CZ" sz="1800" b="0" u="sng" dirty="0"/>
              <a:t>žádost</a:t>
            </a:r>
            <a:r>
              <a:rPr lang="cs-CZ" sz="1800" b="0" dirty="0"/>
              <a:t> místně příslušného střediska </a:t>
            </a:r>
            <a:r>
              <a:rPr lang="cs-CZ" sz="1800" b="0" dirty="0" err="1"/>
              <a:t>NzP</a:t>
            </a:r>
            <a:r>
              <a:rPr lang="cs-CZ" sz="1800" b="0" dirty="0"/>
              <a:t> po splnění klinických kritérií onemocnění,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0" dirty="0"/>
              <a:t>důvodné podezření na </a:t>
            </a:r>
            <a:r>
              <a:rPr lang="cs-CZ" sz="1800" b="0" u="sng" dirty="0"/>
              <a:t>profesionální etiologii,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0" dirty="0"/>
              <a:t>provádí </a:t>
            </a:r>
            <a:r>
              <a:rPr lang="cs-CZ" sz="1800" b="0" u="sng" dirty="0"/>
              <a:t>odborný zaměstnanec OOVZ</a:t>
            </a:r>
            <a:r>
              <a:rPr lang="cs-CZ" sz="1800" u="sng" dirty="0"/>
              <a:t> </a:t>
            </a:r>
            <a:r>
              <a:rPr lang="cs-CZ" sz="1800" b="0" dirty="0"/>
              <a:t>formou </a:t>
            </a:r>
            <a:r>
              <a:rPr lang="cs-CZ" sz="1800" b="0" u="sng" dirty="0"/>
              <a:t>hygienického šetření </a:t>
            </a:r>
            <a:r>
              <a:rPr lang="cs-CZ" sz="1800" b="0" dirty="0"/>
              <a:t>na pracovišti posuzovaného event. vyžádáním si veškerých </a:t>
            </a:r>
            <a:r>
              <a:rPr lang="cs-CZ" sz="1800" b="0" u="sng" dirty="0"/>
              <a:t>podkladů</a:t>
            </a:r>
            <a:r>
              <a:rPr lang="cs-CZ" sz="1800" b="0" dirty="0"/>
              <a:t> písemně (covid-19), event. vč. odběru vzorků,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13B84C3-784C-4434-8455-E345D746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22982454-4B40-4572-A38A-7BDE4A1EF4E8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7E7EF2FC-1866-4851-9333-0B911FC34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99" r="30150" b="1"/>
          <a:stretch/>
        </p:blipFill>
        <p:spPr>
          <a:xfrm>
            <a:off x="5076056" y="2060849"/>
            <a:ext cx="3610744" cy="3744416"/>
          </a:xfrm>
          <a:prstGeom prst="rect">
            <a:avLst/>
          </a:prstGeom>
          <a:noFill/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xmlns="" id="{E37610AC-F394-46C3-BD0D-6D0274F7D06E}"/>
              </a:ext>
            </a:extLst>
          </p:cNvPr>
          <p:cNvSpPr txBox="1">
            <a:spLocks/>
          </p:cNvSpPr>
          <p:nvPr/>
        </p:nvSpPr>
        <p:spPr>
          <a:xfrm>
            <a:off x="1583972" y="512463"/>
            <a:ext cx="6914728" cy="1280890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Ověřování podmínek vzniku onemocnění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 účely posuzování nemoci z povolání 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37385"/>
      </p:ext>
    </p:extLst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F0949181426478BD7D22EB51DE706" ma:contentTypeVersion="10" ma:contentTypeDescription="Vytvoří nový dokument" ma:contentTypeScope="" ma:versionID="19f08ad7bd6e4fe6f5dd1eeb22287e0b">
  <xsd:schema xmlns:xsd="http://www.w3.org/2001/XMLSchema" xmlns:xs="http://www.w3.org/2001/XMLSchema" xmlns:p="http://schemas.microsoft.com/office/2006/metadata/properties" xmlns:ns2="75e1dfde-f90c-4c28-bc15-aa72b8f11990" xmlns:ns3="ac9db819-4d8f-40bf-9c2f-ce867ded6740" targetNamespace="http://schemas.microsoft.com/office/2006/metadata/properties" ma:root="true" ma:fieldsID="0425978607f86f31163e04e844a89597" ns2:_="" ns3:_="">
    <xsd:import namespace="75e1dfde-f90c-4c28-bc15-aa72b8f11990"/>
    <xsd:import namespace="ac9db819-4d8f-40bf-9c2f-ce867ded67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1dfde-f90c-4c28-bc15-aa72b8f119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416d5b17-362a-4806-a8d2-31fa892a0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9db819-4d8f-40bf-9c2f-ce867ded674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5017405-8165-44fd-ab8b-a53e0b1ba1d2}" ma:internalName="TaxCatchAll" ma:showField="CatchAllData" ma:web="ac9db819-4d8f-40bf-9c2f-ce867ded67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158B65-8591-45EA-9A51-0065FC9A3085}"/>
</file>

<file path=customXml/itemProps2.xml><?xml version="1.0" encoding="utf-8"?>
<ds:datastoreItem xmlns:ds="http://schemas.openxmlformats.org/officeDocument/2006/customXml" ds:itemID="{E35597FB-4B41-4893-B0BD-2F482FD51592}"/>
</file>

<file path=docProps/app.xml><?xml version="1.0" encoding="utf-8"?>
<Properties xmlns="http://schemas.openxmlformats.org/officeDocument/2006/extended-properties" xmlns:vt="http://schemas.openxmlformats.org/officeDocument/2006/docPropsVTypes">
  <Template>Prezentace CZ</Template>
  <TotalTime>18412</TotalTime>
  <Words>326</Words>
  <Application>Microsoft Office PowerPoint</Application>
  <PresentationFormat>Předvádění na obrazovce (4:3)</PresentationFormat>
  <Paragraphs>100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Garamond</vt:lpstr>
      <vt:lpstr>Times New Roman</vt:lpstr>
      <vt:lpstr>Wingdings</vt:lpstr>
      <vt:lpstr>Wingdings 3</vt:lpstr>
      <vt:lpstr>Stébla</vt:lpstr>
      <vt:lpstr>Ověřování podmínek vzniku onemocnění  pro účely  posuzování nemoci z povolání </vt:lpstr>
      <vt:lpstr>Obsah</vt:lpstr>
      <vt:lpstr>Nemoci z povolání - obecně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Prekursory drog se zaměřením na kategorii 2 a 3</dc:title>
  <dc:creator>Novák Petr Ing.</dc:creator>
  <cp:lastModifiedBy>Hlavičková Hana</cp:lastModifiedBy>
  <cp:revision>675</cp:revision>
  <cp:lastPrinted>2022-11-07T12:28:09Z</cp:lastPrinted>
  <dcterms:created xsi:type="dcterms:W3CDTF">2013-11-11T16:15:14Z</dcterms:created>
  <dcterms:modified xsi:type="dcterms:W3CDTF">2022-11-16T14:12:04Z</dcterms:modified>
</cp:coreProperties>
</file>