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71" r:id="rId4"/>
    <p:sldId id="274" r:id="rId5"/>
    <p:sldId id="272" r:id="rId6"/>
    <p:sldId id="27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D935439-158A-C35F-A1AB-2AF845E4F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1D85997-4C14-39A2-90A2-00FFE639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16677E4-F478-7132-D955-49227E9A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65D78EE-7078-D2C8-E4BF-6E9DD033C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4E2A07D-3A67-2EE9-91E5-DD541F407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5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1D8B3F-876C-B34F-9A2F-54E0874B1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2CE844C-E472-6C81-0599-FAB44A985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A6D7B4B-04E4-7B1C-5760-BEFF42A8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F381CB7-0200-526F-9429-0F50B02D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BDAEB9C-5187-AB7F-7AB5-F4C26FCF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4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29C0D08-08E8-E3A0-A48A-4CE66F35D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0067FD5D-E68C-0185-97C6-3096B6FD6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C279AE5-EB5A-527C-B50D-3BE06602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39742AC-AC60-06FA-F85D-9D72EB83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B55C550-AA8B-0CD9-F827-D82358462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151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ka">
    <p:bg>
      <p:bgPr>
        <a:solidFill>
          <a:srgbClr val="008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"/>
          <p:cNvSpPr/>
          <p:nvPr/>
        </p:nvSpPr>
        <p:spPr>
          <a:xfrm>
            <a:off x="9672913" y="2419"/>
            <a:ext cx="2157760" cy="6855581"/>
          </a:xfrm>
          <a:prstGeom prst="rect">
            <a:avLst/>
          </a:prstGeom>
          <a:solidFill>
            <a:srgbClr val="8FC895"/>
          </a:solidFill>
          <a:ln w="12700">
            <a:miter lim="400000"/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  <p:pic>
        <p:nvPicPr>
          <p:cNvPr id="36" name="logo_KOOP.png" descr="logo_KO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410" y="4613946"/>
            <a:ext cx="2165351" cy="188595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xmlns="" id="{FDADF5DB-599D-F042-8772-F0F48F0B32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874" y="1420866"/>
            <a:ext cx="8194172" cy="1508127"/>
          </a:xfrm>
        </p:spPr>
        <p:txBody>
          <a:bodyPr/>
          <a:lstStyle>
            <a:lvl1pPr>
              <a:defRPr sz="6651" b="1" i="0">
                <a:solidFill>
                  <a:schemeClr val="bg1"/>
                </a:solidFill>
                <a:latin typeface="Koop Office" panose="02000503000000020003" pitchFamily="2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22" name="Zástupný symbol pro text 1">
            <a:extLst>
              <a:ext uri="{FF2B5EF4-FFF2-40B4-BE49-F238E27FC236}">
                <a16:creationId xmlns:a16="http://schemas.microsoft.com/office/drawing/2014/main" xmlns="" id="{70FE3A73-301B-7246-A4A9-0FDE6A9335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59888" y="2847929"/>
            <a:ext cx="2170475" cy="279435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kumimoji="0" lang="cs-CZ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Koop Office" pitchFamily="2" charset="0"/>
                <a:ea typeface="+mj-ea"/>
                <a:cs typeface="+mj-cs"/>
                <a:sym typeface="Helvetica"/>
              </a:defRPr>
            </a:lvl1pPr>
          </a:lstStyle>
          <a:p>
            <a:r>
              <a:rPr lang="cs-CZ" dirty="0"/>
              <a:t>Jméno Příjmení</a:t>
            </a:r>
          </a:p>
        </p:txBody>
      </p:sp>
      <p:sp>
        <p:nvSpPr>
          <p:cNvPr id="23" name="Zástupný symbol pro text 1">
            <a:extLst>
              <a:ext uri="{FF2B5EF4-FFF2-40B4-BE49-F238E27FC236}">
                <a16:creationId xmlns:a16="http://schemas.microsoft.com/office/drawing/2014/main" xmlns="" id="{3C36FC36-5A20-1C41-80A6-475778BB0E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66326" y="2149609"/>
            <a:ext cx="2156447" cy="191617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kumimoji="0" lang="cs-CZ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Koop Office" pitchFamily="2" charset="0"/>
                <a:ea typeface="+mj-ea"/>
                <a:cs typeface="+mj-cs"/>
                <a:sym typeface="Helvetica"/>
              </a:defRPr>
            </a:lvl1pPr>
          </a:lstStyle>
          <a:p>
            <a:r>
              <a:rPr lang="cs-CZ" dirty="0"/>
              <a:t>00. měsíc 2019</a:t>
            </a:r>
          </a:p>
        </p:txBody>
      </p:sp>
      <p:sp>
        <p:nvSpPr>
          <p:cNvPr id="21" name="Čára">
            <a:extLst>
              <a:ext uri="{FF2B5EF4-FFF2-40B4-BE49-F238E27FC236}">
                <a16:creationId xmlns:a16="http://schemas.microsoft.com/office/drawing/2014/main" xmlns="" id="{F4E38D44-95A3-AC4D-8B97-7E19300E1577}"/>
              </a:ext>
            </a:extLst>
          </p:cNvPr>
          <p:cNvSpPr/>
          <p:nvPr userDrawn="1"/>
        </p:nvSpPr>
        <p:spPr>
          <a:xfrm flipV="1">
            <a:off x="10042241" y="2606052"/>
            <a:ext cx="1418463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  <p:sp>
        <p:nvSpPr>
          <p:cNvPr id="32" name="Čára">
            <a:extLst>
              <a:ext uri="{FF2B5EF4-FFF2-40B4-BE49-F238E27FC236}">
                <a16:creationId xmlns:a16="http://schemas.microsoft.com/office/drawing/2014/main" xmlns="" id="{2FAAB763-30AE-944F-B828-B27FE4BF1F97}"/>
              </a:ext>
            </a:extLst>
          </p:cNvPr>
          <p:cNvSpPr/>
          <p:nvPr userDrawn="1"/>
        </p:nvSpPr>
        <p:spPr>
          <a:xfrm flipV="1">
            <a:off x="10041370" y="1863511"/>
            <a:ext cx="1418463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872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 interní">
    <p:bg>
      <p:bgPr>
        <a:solidFill>
          <a:srgbClr val="008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"/>
          <p:cNvSpPr/>
          <p:nvPr/>
        </p:nvSpPr>
        <p:spPr>
          <a:xfrm>
            <a:off x="9672914" y="2419"/>
            <a:ext cx="2157760" cy="6855582"/>
          </a:xfrm>
          <a:prstGeom prst="rect">
            <a:avLst/>
          </a:prstGeom>
          <a:solidFill>
            <a:srgbClr val="8FC895"/>
          </a:solidFill>
          <a:ln w="12700">
            <a:miter lim="400000"/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  <p:pic>
        <p:nvPicPr>
          <p:cNvPr id="36" name="logo_KOOP.png" descr="logo_KO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410" y="4613946"/>
            <a:ext cx="2165351" cy="188595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xmlns="" id="{FDADF5DB-599D-F042-8772-F0F48F0B32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873" y="1420866"/>
            <a:ext cx="8194173" cy="1508126"/>
          </a:xfrm>
        </p:spPr>
        <p:txBody>
          <a:bodyPr/>
          <a:lstStyle>
            <a:lvl1pPr>
              <a:defRPr sz="6650" b="1" i="0">
                <a:solidFill>
                  <a:schemeClr val="bg1"/>
                </a:solidFill>
                <a:latin typeface="Koop Office" panose="02000503000000020003" pitchFamily="2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22" name="Zástupný symbol pro text 1">
            <a:extLst>
              <a:ext uri="{FF2B5EF4-FFF2-40B4-BE49-F238E27FC236}">
                <a16:creationId xmlns:a16="http://schemas.microsoft.com/office/drawing/2014/main" xmlns="" id="{70FE3A73-301B-7246-A4A9-0FDE6A9335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59888" y="2847929"/>
            <a:ext cx="2170475" cy="279434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kumimoji="0" lang="cs-CZ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Koop Office" pitchFamily="2" charset="0"/>
                <a:ea typeface="+mj-ea"/>
                <a:cs typeface="+mj-cs"/>
                <a:sym typeface="Helvetica"/>
              </a:defRPr>
            </a:lvl1pPr>
          </a:lstStyle>
          <a:p>
            <a:r>
              <a:rPr lang="cs-CZ" dirty="0"/>
              <a:t>Jméno Příjmení</a:t>
            </a:r>
          </a:p>
        </p:txBody>
      </p:sp>
      <p:sp>
        <p:nvSpPr>
          <p:cNvPr id="23" name="Zástupný symbol pro text 1">
            <a:extLst>
              <a:ext uri="{FF2B5EF4-FFF2-40B4-BE49-F238E27FC236}">
                <a16:creationId xmlns:a16="http://schemas.microsoft.com/office/drawing/2014/main" xmlns="" id="{3C36FC36-5A20-1C41-80A6-475778BB0E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66326" y="2149608"/>
            <a:ext cx="2156446" cy="191617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kumimoji="0" lang="cs-CZ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Koop Office" pitchFamily="2" charset="0"/>
                <a:ea typeface="+mj-ea"/>
                <a:cs typeface="+mj-cs"/>
                <a:sym typeface="Helvetica"/>
              </a:defRPr>
            </a:lvl1pPr>
          </a:lstStyle>
          <a:p>
            <a:r>
              <a:rPr lang="cs-CZ" dirty="0"/>
              <a:t>00. měsíc 2019</a:t>
            </a:r>
          </a:p>
        </p:txBody>
      </p:sp>
      <p:sp>
        <p:nvSpPr>
          <p:cNvPr id="25" name="Zástupný symbol pro text 1">
            <a:extLst>
              <a:ext uri="{FF2B5EF4-FFF2-40B4-BE49-F238E27FC236}">
                <a16:creationId xmlns:a16="http://schemas.microsoft.com/office/drawing/2014/main" xmlns="" id="{5FB9569A-D6EA-2444-9B4C-AA1EE1106AAF}"/>
              </a:ext>
            </a:extLst>
          </p:cNvPr>
          <p:cNvSpPr txBox="1">
            <a:spLocks/>
          </p:cNvSpPr>
          <p:nvPr userDrawn="1"/>
        </p:nvSpPr>
        <p:spPr>
          <a:xfrm>
            <a:off x="1800921" y="6323600"/>
            <a:ext cx="4936890" cy="225759"/>
          </a:xfrm>
          <a:prstGeom prst="rect">
            <a:avLst/>
          </a:prstGeom>
        </p:spPr>
        <p:txBody>
          <a:bodyPr wrap="none" lIns="0" tIns="0" rIns="0" bIns="0"/>
          <a:lstStyle>
            <a:lvl1pPr marL="0" marR="0" indent="0" algn="l" defTabSz="1828800" rtl="0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0" lang="cs-CZ" sz="1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Koop Pro Light" pitchFamily="50" charset="-18"/>
                <a:ea typeface="+mj-ea"/>
                <a:cs typeface="+mj-cs"/>
                <a:sym typeface="Helvetica"/>
              </a:defRPr>
            </a:lvl1pPr>
            <a:lvl2pPr marL="457200" marR="0" indent="0" algn="l" defTabSz="1828800" rtl="0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Koop Office Regular"/>
              </a:defRPr>
            </a:lvl2pPr>
            <a:lvl3pPr marL="914400" marR="0" indent="0" algn="l" defTabSz="1828800" rtl="0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Koop Office Regular"/>
              </a:defRPr>
            </a:lvl3pPr>
            <a:lvl4pPr marL="1371600" marR="0" indent="0" algn="l" defTabSz="1828800" rtl="0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Koop Office Regular"/>
              </a:defRPr>
            </a:lvl4pPr>
            <a:lvl5pPr marL="1828800" marR="0" indent="0" algn="l" defTabSz="1828800" rtl="0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Koop Office Regular"/>
              </a:defRPr>
            </a:lvl5pPr>
            <a:lvl6pPr marL="2895600" marR="0" indent="-609600" algn="l" defTabSz="1828800" rtl="0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Koop Office Regular"/>
              </a:defRPr>
            </a:lvl6pPr>
            <a:lvl7pPr marL="3352800" marR="0" indent="-609600" algn="l" defTabSz="1828800" rtl="0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Koop Office Regular"/>
              </a:defRPr>
            </a:lvl7pPr>
            <a:lvl8pPr marL="3810000" marR="0" indent="-609600" algn="l" defTabSz="1828800" rtl="0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Koop Office Regular"/>
              </a:defRPr>
            </a:lvl8pPr>
            <a:lvl9pPr marL="4267200" marR="0" indent="-609600" algn="l" defTabSz="1828800" rtl="0" latinLnBrk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Koop Office Regular"/>
              </a:defRPr>
            </a:lvl9pPr>
          </a:lstStyle>
          <a:p>
            <a:pPr marL="0" marR="0" lvl="0" indent="0" algn="l" defTabSz="914401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op Office" panose="02000503000000020003" pitchFamily="2" charset="0"/>
                <a:sym typeface="Helvetica"/>
              </a:rPr>
              <a:t>Určeno pro interní potřeby Kooperativy pojišťovny, a.s., </a:t>
            </a:r>
            <a:r>
              <a:rPr kumimoji="0" lang="cs-CZ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op Office" panose="02000503000000020003" pitchFamily="2" charset="0"/>
                <a:sym typeface="Helvetica"/>
              </a:rPr>
              <a:t>Vienna</a:t>
            </a:r>
            <a:r>
              <a:rPr kumimoji="0" lang="cs-CZ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op Office" panose="02000503000000020003" pitchFamily="2" charset="0"/>
                <a:sym typeface="Helvetica"/>
              </a:rPr>
              <a:t> </a:t>
            </a:r>
            <a:r>
              <a:rPr kumimoji="0" lang="cs-CZ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op Office" panose="02000503000000020003" pitchFamily="2" charset="0"/>
                <a:sym typeface="Helvetica"/>
              </a:rPr>
              <a:t>Insurance</a:t>
            </a:r>
            <a:r>
              <a:rPr kumimoji="0" lang="cs-CZ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oop Office" panose="02000503000000020003" pitchFamily="2" charset="0"/>
                <a:sym typeface="Helvetica"/>
              </a:rPr>
              <a:t> Group</a:t>
            </a:r>
          </a:p>
        </p:txBody>
      </p:sp>
      <p:sp>
        <p:nvSpPr>
          <p:cNvPr id="21" name="Čára">
            <a:extLst>
              <a:ext uri="{FF2B5EF4-FFF2-40B4-BE49-F238E27FC236}">
                <a16:creationId xmlns:a16="http://schemas.microsoft.com/office/drawing/2014/main" xmlns="" id="{F4E38D44-95A3-AC4D-8B97-7E19300E1577}"/>
              </a:ext>
            </a:extLst>
          </p:cNvPr>
          <p:cNvSpPr/>
          <p:nvPr userDrawn="1"/>
        </p:nvSpPr>
        <p:spPr>
          <a:xfrm flipV="1">
            <a:off x="10042240" y="2606053"/>
            <a:ext cx="1418463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  <p:sp>
        <p:nvSpPr>
          <p:cNvPr id="32" name="Čára">
            <a:extLst>
              <a:ext uri="{FF2B5EF4-FFF2-40B4-BE49-F238E27FC236}">
                <a16:creationId xmlns:a16="http://schemas.microsoft.com/office/drawing/2014/main" xmlns="" id="{2FAAB763-30AE-944F-B828-B27FE4BF1F97}"/>
              </a:ext>
            </a:extLst>
          </p:cNvPr>
          <p:cNvSpPr/>
          <p:nvPr userDrawn="1"/>
        </p:nvSpPr>
        <p:spPr>
          <a:xfrm flipV="1">
            <a:off x="10041369" y="1863510"/>
            <a:ext cx="1418463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7687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">
    <p:bg>
      <p:bgPr>
        <a:solidFill>
          <a:srgbClr val="008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"/>
          <p:cNvSpPr/>
          <p:nvPr/>
        </p:nvSpPr>
        <p:spPr>
          <a:xfrm>
            <a:off x="9672914" y="2419"/>
            <a:ext cx="2157760" cy="6855582"/>
          </a:xfrm>
          <a:prstGeom prst="rect">
            <a:avLst/>
          </a:prstGeom>
          <a:solidFill>
            <a:srgbClr val="8FC895"/>
          </a:solidFill>
          <a:ln w="12700">
            <a:miter lim="400000"/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  <p:pic>
        <p:nvPicPr>
          <p:cNvPr id="36" name="logo_KOOP.png" descr="logo_KO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3410" y="4613946"/>
            <a:ext cx="2165351" cy="188595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adpis 4">
            <a:extLst>
              <a:ext uri="{FF2B5EF4-FFF2-40B4-BE49-F238E27FC236}">
                <a16:creationId xmlns:a16="http://schemas.microsoft.com/office/drawing/2014/main" xmlns="" id="{FDADF5DB-599D-F042-8772-F0F48F0B32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873" y="1420866"/>
            <a:ext cx="8194173" cy="1508126"/>
          </a:xfrm>
        </p:spPr>
        <p:txBody>
          <a:bodyPr/>
          <a:lstStyle>
            <a:lvl1pPr>
              <a:defRPr sz="6650" b="1" i="0">
                <a:solidFill>
                  <a:schemeClr val="bg1"/>
                </a:solidFill>
                <a:latin typeface="Koop Office" panose="02000503000000020003" pitchFamily="2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22" name="Zástupný symbol pro text 1">
            <a:extLst>
              <a:ext uri="{FF2B5EF4-FFF2-40B4-BE49-F238E27FC236}">
                <a16:creationId xmlns:a16="http://schemas.microsoft.com/office/drawing/2014/main" xmlns="" id="{70FE3A73-301B-7246-A4A9-0FDE6A9335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659888" y="2847929"/>
            <a:ext cx="2170475" cy="279434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kumimoji="0" lang="cs-CZ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Koop Office" pitchFamily="2" charset="0"/>
                <a:ea typeface="+mj-ea"/>
                <a:cs typeface="+mj-cs"/>
                <a:sym typeface="Helvetica"/>
              </a:defRPr>
            </a:lvl1pPr>
          </a:lstStyle>
          <a:p>
            <a:r>
              <a:rPr lang="cs-CZ" dirty="0"/>
              <a:t>Jméno Příjmení</a:t>
            </a:r>
          </a:p>
        </p:txBody>
      </p:sp>
      <p:sp>
        <p:nvSpPr>
          <p:cNvPr id="23" name="Zástupný symbol pro text 1">
            <a:extLst>
              <a:ext uri="{FF2B5EF4-FFF2-40B4-BE49-F238E27FC236}">
                <a16:creationId xmlns:a16="http://schemas.microsoft.com/office/drawing/2014/main" xmlns="" id="{3C36FC36-5A20-1C41-80A6-475778BB0E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66326" y="2149608"/>
            <a:ext cx="2156446" cy="191617"/>
          </a:xfrm>
          <a:prstGeom prst="rect">
            <a:avLst/>
          </a:prstGeom>
        </p:spPr>
        <p:txBody>
          <a:bodyPr wrap="none" lIns="0" tIns="0" rIns="0" bIns="0" anchor="ctr"/>
          <a:lstStyle>
            <a:lvl1pPr marL="0" indent="0" algn="ctr">
              <a:buNone/>
              <a:defRPr kumimoji="0" lang="cs-CZ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Koop Office" pitchFamily="2" charset="0"/>
                <a:ea typeface="+mj-ea"/>
                <a:cs typeface="+mj-cs"/>
                <a:sym typeface="Helvetica"/>
              </a:defRPr>
            </a:lvl1pPr>
          </a:lstStyle>
          <a:p>
            <a:r>
              <a:rPr lang="cs-CZ" dirty="0"/>
              <a:t>00. měsíc 2019</a:t>
            </a:r>
          </a:p>
        </p:txBody>
      </p:sp>
      <p:sp>
        <p:nvSpPr>
          <p:cNvPr id="21" name="Čára">
            <a:extLst>
              <a:ext uri="{FF2B5EF4-FFF2-40B4-BE49-F238E27FC236}">
                <a16:creationId xmlns:a16="http://schemas.microsoft.com/office/drawing/2014/main" xmlns="" id="{F4E38D44-95A3-AC4D-8B97-7E19300E1577}"/>
              </a:ext>
            </a:extLst>
          </p:cNvPr>
          <p:cNvSpPr/>
          <p:nvPr userDrawn="1"/>
        </p:nvSpPr>
        <p:spPr>
          <a:xfrm flipV="1">
            <a:off x="10042240" y="2606053"/>
            <a:ext cx="1418463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  <p:sp>
        <p:nvSpPr>
          <p:cNvPr id="32" name="Čára">
            <a:extLst>
              <a:ext uri="{FF2B5EF4-FFF2-40B4-BE49-F238E27FC236}">
                <a16:creationId xmlns:a16="http://schemas.microsoft.com/office/drawing/2014/main" xmlns="" id="{2FAAB763-30AE-944F-B828-B27FE4BF1F97}"/>
              </a:ext>
            </a:extLst>
          </p:cNvPr>
          <p:cNvSpPr/>
          <p:nvPr userDrawn="1"/>
        </p:nvSpPr>
        <p:spPr>
          <a:xfrm flipV="1">
            <a:off x="10041369" y="1863510"/>
            <a:ext cx="1418463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16778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85259DE-DED2-D443-82B6-79F4AD6B35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0097" y="2874298"/>
            <a:ext cx="10353837" cy="1109405"/>
          </a:xfrm>
        </p:spPr>
        <p:txBody>
          <a:bodyPr wrap="square"/>
          <a:lstStyle>
            <a:lvl1pPr algn="ctr">
              <a:defRPr/>
            </a:lvl1pPr>
          </a:lstStyle>
          <a:p>
            <a:r>
              <a:rPr lang="cs-CZ" dirty="0"/>
              <a:t>Předělový </a:t>
            </a:r>
            <a:r>
              <a:rPr lang="cs-CZ" dirty="0" err="1"/>
              <a:t>slide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108983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en řádek + text jeden slou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4717" y="1629038"/>
            <a:ext cx="10369347" cy="4870402"/>
          </a:xfrm>
        </p:spPr>
        <p:txBody>
          <a:bodyPr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1 sloupec. 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 Nadpis v textu: 54 b + </a:t>
            </a:r>
            <a:r>
              <a:rPr lang="cs-CZ" dirty="0" err="1"/>
              <a:t>Bold</a:t>
            </a:r>
            <a:r>
              <a:rPr lang="cs-CZ" dirty="0"/>
              <a:t> + barva (0/132/61) Podnadpis v textu: 48 b + </a:t>
            </a:r>
            <a:r>
              <a:rPr lang="cs-CZ" dirty="0" err="1"/>
              <a:t>Bold</a:t>
            </a:r>
            <a:r>
              <a:rPr lang="cs-CZ" dirty="0"/>
              <a:t> Běžný text: 44 b Odrážky: Domů &gt; ikona Odrážky &gt; Vlastní &gt; najít znak trojúhelník (Kód znaku 2022) &gt; potvrdit OK &gt; Barva černá &gt; potvrdit OK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xmlns="" id="{75BDDFC5-DE32-1946-B36D-E465BD1DB0B7}"/>
              </a:ext>
            </a:extLst>
          </p:cNvPr>
          <p:cNvCxnSpPr>
            <a:cxnSpLocks/>
          </p:cNvCxnSpPr>
          <p:nvPr userDrawn="1"/>
        </p:nvCxnSpPr>
        <p:spPr>
          <a:xfrm>
            <a:off x="1084717" y="995802"/>
            <a:ext cx="10369347" cy="0"/>
          </a:xfrm>
          <a:prstGeom prst="line">
            <a:avLst/>
          </a:prstGeom>
          <a:noFill/>
          <a:ln w="12700" cap="flat">
            <a:solidFill>
              <a:srgbClr val="007E3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Zástupný text 2">
            <a:extLst>
              <a:ext uri="{FF2B5EF4-FFF2-40B4-BE49-F238E27FC236}">
                <a16:creationId xmlns:a16="http://schemas.microsoft.com/office/drawing/2014/main" xmlns="" id="{9D247023-02C7-2B41-9799-26599D76556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4717" y="543222"/>
            <a:ext cx="5174815" cy="738790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4001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Nadpis na jeden řádek</a:t>
            </a:r>
          </a:p>
        </p:txBody>
      </p:sp>
    </p:spTree>
    <p:extLst>
      <p:ext uri="{BB962C8B-B14F-4D97-AF65-F5344CB8AC3E}">
        <p14:creationId xmlns:p14="http://schemas.microsoft.com/office/powerpoint/2010/main" val="416089933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a řádky + text jeden slou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xmlns="" id="{75BDDFC5-DE32-1946-B36D-E465BD1DB0B7}"/>
              </a:ext>
            </a:extLst>
          </p:cNvPr>
          <p:cNvCxnSpPr>
            <a:cxnSpLocks/>
          </p:cNvCxnSpPr>
          <p:nvPr userDrawn="1"/>
        </p:nvCxnSpPr>
        <p:spPr>
          <a:xfrm>
            <a:off x="1084717" y="1684063"/>
            <a:ext cx="10357315" cy="0"/>
          </a:xfrm>
          <a:prstGeom prst="line">
            <a:avLst/>
          </a:prstGeom>
          <a:noFill/>
          <a:ln w="12700" cap="flat">
            <a:solidFill>
              <a:srgbClr val="007E3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52882" y="2050142"/>
            <a:ext cx="10389150" cy="4449300"/>
          </a:xfrm>
        </p:spPr>
        <p:txBody>
          <a:bodyPr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1 sloupec. 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 Nadpis v textu: 54 b + </a:t>
            </a:r>
            <a:r>
              <a:rPr lang="cs-CZ" dirty="0" err="1"/>
              <a:t>Bold</a:t>
            </a:r>
            <a:r>
              <a:rPr lang="cs-CZ" dirty="0"/>
              <a:t> + barva (0/132/61) Podnadpis v textu: 48 b + </a:t>
            </a:r>
            <a:r>
              <a:rPr lang="cs-CZ" dirty="0" err="1"/>
              <a:t>Bold</a:t>
            </a:r>
            <a:r>
              <a:rPr lang="cs-CZ" dirty="0"/>
              <a:t> Běžný text: 44 b Odrážky: Domů &gt; ikona Odrážky &gt; Vlastní &gt; najít znak trojúhelník (Kód znaku 2022) &gt; potvrdit OK &gt; Barva černá &gt; potvrdit OK</a:t>
            </a:r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xmlns="" id="{DC11C850-C741-924E-830B-11D122945B9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4717" y="543222"/>
            <a:ext cx="7433445" cy="1292916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4001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Název kapitoly na dva </a:t>
            </a:r>
            <a:br>
              <a:rPr lang="cs-CZ" dirty="0"/>
            </a:br>
            <a:r>
              <a:rPr lang="cs-CZ" dirty="0"/>
              <a:t>řádky s textem na jeden sloupec</a:t>
            </a:r>
          </a:p>
        </p:txBody>
      </p:sp>
    </p:spTree>
    <p:extLst>
      <p:ext uri="{BB962C8B-B14F-4D97-AF65-F5344CB8AC3E}">
        <p14:creationId xmlns:p14="http://schemas.microsoft.com/office/powerpoint/2010/main" val="301351096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jeden slou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52882" y="601579"/>
            <a:ext cx="10389150" cy="5897862"/>
          </a:xfrm>
        </p:spPr>
        <p:txBody>
          <a:bodyPr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1 sloupec. 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 Nadpis v textu: 54 b + </a:t>
            </a:r>
            <a:r>
              <a:rPr lang="cs-CZ" dirty="0" err="1"/>
              <a:t>Bold</a:t>
            </a:r>
            <a:r>
              <a:rPr lang="cs-CZ" dirty="0"/>
              <a:t> + barva (0/132/61) Podnadpis v textu: 48 b + </a:t>
            </a:r>
            <a:r>
              <a:rPr lang="cs-CZ" dirty="0" err="1"/>
              <a:t>Bold</a:t>
            </a:r>
            <a:r>
              <a:rPr lang="cs-CZ" dirty="0"/>
              <a:t> Běžný text: 44 b Odrážky: Domů &gt; ikona Odrážky &gt; Vlastní &gt; najít znak trojúhelník (Kód znaku 2022) &gt; potvrdit OK &gt; Barva černá &gt; potvrdit OK</a:t>
            </a:r>
          </a:p>
        </p:txBody>
      </p:sp>
    </p:spTree>
    <p:extLst>
      <p:ext uri="{BB962C8B-B14F-4D97-AF65-F5344CB8AC3E}">
        <p14:creationId xmlns:p14="http://schemas.microsoft.com/office/powerpoint/2010/main" val="10223819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en řádek + text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4717" y="1629038"/>
            <a:ext cx="10369347" cy="4870402"/>
          </a:xfrm>
        </p:spPr>
        <p:txBody>
          <a:bodyPr numCol="2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2 sloupce. 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 Nadpis v textu: 54 b + </a:t>
            </a:r>
            <a:r>
              <a:rPr lang="cs-CZ" dirty="0" err="1"/>
              <a:t>Bold</a:t>
            </a:r>
            <a:r>
              <a:rPr lang="cs-CZ" dirty="0"/>
              <a:t> + barva (0/132/61) Podnadpis v textu: 48 b + </a:t>
            </a:r>
            <a:r>
              <a:rPr lang="cs-CZ" dirty="0" err="1"/>
              <a:t>Bold</a:t>
            </a:r>
            <a:r>
              <a:rPr lang="cs-CZ" dirty="0"/>
              <a:t> Běžný text: 44 b Odrážky: Domů &gt; ikona Odrážky &gt; Vlastní &gt; najít znak trojúhelník (Kód znaku 2022) &gt; potvrdit OK &gt; Barva černá &gt; potvrdit OK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xmlns="" id="{75BDDFC5-DE32-1946-B36D-E465BD1DB0B7}"/>
              </a:ext>
            </a:extLst>
          </p:cNvPr>
          <p:cNvCxnSpPr>
            <a:cxnSpLocks/>
          </p:cNvCxnSpPr>
          <p:nvPr userDrawn="1"/>
        </p:nvCxnSpPr>
        <p:spPr>
          <a:xfrm>
            <a:off x="1084717" y="995802"/>
            <a:ext cx="10369347" cy="0"/>
          </a:xfrm>
          <a:prstGeom prst="line">
            <a:avLst/>
          </a:prstGeom>
          <a:noFill/>
          <a:ln w="12700" cap="flat">
            <a:solidFill>
              <a:srgbClr val="007E3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Zástupný text 2">
            <a:extLst>
              <a:ext uri="{FF2B5EF4-FFF2-40B4-BE49-F238E27FC236}">
                <a16:creationId xmlns:a16="http://schemas.microsoft.com/office/drawing/2014/main" xmlns="" id="{9D247023-02C7-2B41-9799-26599D76556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4717" y="543222"/>
            <a:ext cx="5174815" cy="738790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4001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Nadpis na jeden řádek</a:t>
            </a:r>
          </a:p>
        </p:txBody>
      </p:sp>
    </p:spTree>
    <p:extLst>
      <p:ext uri="{BB962C8B-B14F-4D97-AF65-F5344CB8AC3E}">
        <p14:creationId xmlns:p14="http://schemas.microsoft.com/office/powerpoint/2010/main" val="39114067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09EE9B-4E64-3492-EE50-5EF60A7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1FD0207-8BDB-4F5F-CB98-9A7FFA934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EB1FF3F-3E01-36FC-759A-4CA6FDA9A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3602066-0B07-2D81-3F8F-CBDB2B97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8B67739-78F3-29AE-B343-159056211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0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a řádky + text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xmlns="" id="{75BDDFC5-DE32-1946-B36D-E465BD1DB0B7}"/>
              </a:ext>
            </a:extLst>
          </p:cNvPr>
          <p:cNvCxnSpPr>
            <a:cxnSpLocks/>
          </p:cNvCxnSpPr>
          <p:nvPr userDrawn="1"/>
        </p:nvCxnSpPr>
        <p:spPr>
          <a:xfrm>
            <a:off x="1084717" y="1684063"/>
            <a:ext cx="10357315" cy="0"/>
          </a:xfrm>
          <a:prstGeom prst="line">
            <a:avLst/>
          </a:prstGeom>
          <a:noFill/>
          <a:ln w="12700" cap="flat">
            <a:solidFill>
              <a:srgbClr val="007E3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52882" y="2050142"/>
            <a:ext cx="10389150" cy="4449300"/>
          </a:xfrm>
        </p:spPr>
        <p:txBody>
          <a:bodyPr numCol="2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2 sloupce. 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 Nadpis v textu: 54 b + </a:t>
            </a:r>
            <a:r>
              <a:rPr lang="cs-CZ" dirty="0" err="1"/>
              <a:t>Bold</a:t>
            </a:r>
            <a:r>
              <a:rPr lang="cs-CZ" dirty="0"/>
              <a:t> + barva (0/132/61) Podnadpis v textu: 48 b + </a:t>
            </a:r>
            <a:r>
              <a:rPr lang="cs-CZ" dirty="0" err="1"/>
              <a:t>Bold</a:t>
            </a:r>
            <a:r>
              <a:rPr lang="cs-CZ" dirty="0"/>
              <a:t> Běžný text: 44 b Odrážky: Domů &gt; ikona Odrážky &gt; Vlastní &gt; najít znak trojúhelník (Kód znaku 2022) &gt; potvrdit OK &gt; Barva černá &gt; potvrdit OK</a:t>
            </a:r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xmlns="" id="{DC11C850-C741-924E-830B-11D122945B9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4717" y="543222"/>
            <a:ext cx="6994222" cy="1292916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4001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Název kapitoly na dva</a:t>
            </a:r>
            <a:br>
              <a:rPr lang="cs-CZ" dirty="0"/>
            </a:br>
            <a:r>
              <a:rPr lang="cs-CZ" dirty="0"/>
              <a:t>řádky s textem na dva sloupce</a:t>
            </a:r>
          </a:p>
        </p:txBody>
      </p:sp>
    </p:spTree>
    <p:extLst>
      <p:ext uri="{BB962C8B-B14F-4D97-AF65-F5344CB8AC3E}">
        <p14:creationId xmlns:p14="http://schemas.microsoft.com/office/powerpoint/2010/main" val="86011039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52882" y="601579"/>
            <a:ext cx="10389150" cy="5897862"/>
          </a:xfrm>
        </p:spPr>
        <p:txBody>
          <a:bodyPr numCol="2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2 sloupce. 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 Nadpis v textu: 54 b + </a:t>
            </a:r>
            <a:r>
              <a:rPr lang="cs-CZ" dirty="0" err="1"/>
              <a:t>Bold</a:t>
            </a:r>
            <a:r>
              <a:rPr lang="cs-CZ" dirty="0"/>
              <a:t> + barva (0/132/61) Podnadpis v textu: 48 b + </a:t>
            </a:r>
            <a:r>
              <a:rPr lang="cs-CZ" dirty="0" err="1"/>
              <a:t>Bold</a:t>
            </a:r>
            <a:r>
              <a:rPr lang="cs-CZ" dirty="0"/>
              <a:t> Běžný text: 44 b Odrážky: Domů &gt; ikona Odrážky &gt; Vlastní &gt; najít znak trojúhelník (Kód znaku 2022) &gt; potvrdit OK &gt; Barva černá &gt; potvrdit OK</a:t>
            </a:r>
          </a:p>
        </p:txBody>
      </p:sp>
    </p:spTree>
    <p:extLst>
      <p:ext uri="{BB962C8B-B14F-4D97-AF65-F5344CB8AC3E}">
        <p14:creationId xmlns:p14="http://schemas.microsoft.com/office/powerpoint/2010/main" val="784214360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en řádek + text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4717" y="1629038"/>
            <a:ext cx="10369347" cy="4870402"/>
          </a:xfrm>
        </p:spPr>
        <p:txBody>
          <a:bodyPr numCol="3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3 sloupce. 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 Nadpis v textu: 54 b + </a:t>
            </a:r>
            <a:r>
              <a:rPr lang="cs-CZ" dirty="0" err="1"/>
              <a:t>Bold</a:t>
            </a:r>
            <a:r>
              <a:rPr lang="cs-CZ" dirty="0"/>
              <a:t> + barva (0/132/61) Podnadpis v textu: 48 b + </a:t>
            </a:r>
            <a:r>
              <a:rPr lang="cs-CZ" dirty="0" err="1"/>
              <a:t>Bold</a:t>
            </a:r>
            <a:r>
              <a:rPr lang="cs-CZ" dirty="0"/>
              <a:t> Běžný text: 44 b Odrážky: Domů &gt; ikona Odrážky &gt; Vlastní &gt; najít znak trojúhelník (Kód znaku 2022) &gt; potvrdit OK &gt; Barva černá &gt; potvrdit OK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xmlns="" id="{75BDDFC5-DE32-1946-B36D-E465BD1DB0B7}"/>
              </a:ext>
            </a:extLst>
          </p:cNvPr>
          <p:cNvCxnSpPr>
            <a:cxnSpLocks/>
          </p:cNvCxnSpPr>
          <p:nvPr userDrawn="1"/>
        </p:nvCxnSpPr>
        <p:spPr>
          <a:xfrm>
            <a:off x="1084717" y="995802"/>
            <a:ext cx="10369347" cy="0"/>
          </a:xfrm>
          <a:prstGeom prst="line">
            <a:avLst/>
          </a:prstGeom>
          <a:noFill/>
          <a:ln w="12700" cap="flat">
            <a:solidFill>
              <a:srgbClr val="007E3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Zástupný text 2">
            <a:extLst>
              <a:ext uri="{FF2B5EF4-FFF2-40B4-BE49-F238E27FC236}">
                <a16:creationId xmlns:a16="http://schemas.microsoft.com/office/drawing/2014/main" xmlns="" id="{9D247023-02C7-2B41-9799-26599D76556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4717" y="543222"/>
            <a:ext cx="5174815" cy="738790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4001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Nadpis na jeden řádek</a:t>
            </a:r>
          </a:p>
        </p:txBody>
      </p:sp>
    </p:spTree>
    <p:extLst>
      <p:ext uri="{BB962C8B-B14F-4D97-AF65-F5344CB8AC3E}">
        <p14:creationId xmlns:p14="http://schemas.microsoft.com/office/powerpoint/2010/main" val="153425074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a řádky + text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xmlns="" id="{75BDDFC5-DE32-1946-B36D-E465BD1DB0B7}"/>
              </a:ext>
            </a:extLst>
          </p:cNvPr>
          <p:cNvCxnSpPr>
            <a:cxnSpLocks/>
          </p:cNvCxnSpPr>
          <p:nvPr userDrawn="1"/>
        </p:nvCxnSpPr>
        <p:spPr>
          <a:xfrm>
            <a:off x="1084717" y="1684063"/>
            <a:ext cx="10357315" cy="0"/>
          </a:xfrm>
          <a:prstGeom prst="line">
            <a:avLst/>
          </a:prstGeom>
          <a:noFill/>
          <a:ln w="12700" cap="flat">
            <a:solidFill>
              <a:srgbClr val="007E3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52882" y="2050142"/>
            <a:ext cx="10389150" cy="4449300"/>
          </a:xfrm>
        </p:spPr>
        <p:txBody>
          <a:bodyPr numCol="3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3 sloupce. 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 Nadpis v textu: 54 b + </a:t>
            </a:r>
            <a:r>
              <a:rPr lang="cs-CZ" dirty="0" err="1"/>
              <a:t>Bold</a:t>
            </a:r>
            <a:r>
              <a:rPr lang="cs-CZ" dirty="0"/>
              <a:t> + barva (0/132/61) Podnadpis v textu: 48 b + </a:t>
            </a:r>
            <a:r>
              <a:rPr lang="cs-CZ" dirty="0" err="1"/>
              <a:t>Bold</a:t>
            </a:r>
            <a:r>
              <a:rPr lang="cs-CZ" dirty="0"/>
              <a:t> Běžný text: 44 b Odrážky: Domů &gt; ikona Odrážky &gt; Vlastní &gt; najít znak trojúhelník (Kód znaku 2022) &gt; potvrdit OK &gt; Barva černá &gt; potvrdit OK</a:t>
            </a:r>
          </a:p>
        </p:txBody>
      </p:sp>
      <p:sp>
        <p:nvSpPr>
          <p:cNvPr id="9" name="Zástupný text 2">
            <a:extLst>
              <a:ext uri="{FF2B5EF4-FFF2-40B4-BE49-F238E27FC236}">
                <a16:creationId xmlns:a16="http://schemas.microsoft.com/office/drawing/2014/main" xmlns="" id="{DC11C850-C741-924E-830B-11D122945B9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4717" y="543222"/>
            <a:ext cx="6789038" cy="1292916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4001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Název kapitoly na dva</a:t>
            </a:r>
            <a:br>
              <a:rPr lang="cs-CZ" dirty="0"/>
            </a:br>
            <a:r>
              <a:rPr lang="cs-CZ" dirty="0"/>
              <a:t>řádky s textem na tři sloupce</a:t>
            </a:r>
          </a:p>
        </p:txBody>
      </p:sp>
    </p:spTree>
    <p:extLst>
      <p:ext uri="{BB962C8B-B14F-4D97-AF65-F5344CB8AC3E}">
        <p14:creationId xmlns:p14="http://schemas.microsoft.com/office/powerpoint/2010/main" val="393084266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52882" y="601579"/>
            <a:ext cx="10389150" cy="5897862"/>
          </a:xfrm>
        </p:spPr>
        <p:txBody>
          <a:bodyPr numCol="3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3 sloupce. 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 Nadpis v textu: 54 b + </a:t>
            </a:r>
            <a:r>
              <a:rPr lang="cs-CZ" dirty="0" err="1"/>
              <a:t>Bold</a:t>
            </a:r>
            <a:r>
              <a:rPr lang="cs-CZ" dirty="0"/>
              <a:t> + barva (0/132/61) Podnadpis v textu: 48 b + </a:t>
            </a:r>
            <a:r>
              <a:rPr lang="cs-CZ" dirty="0" err="1"/>
              <a:t>Bold</a:t>
            </a:r>
            <a:r>
              <a:rPr lang="cs-CZ" dirty="0"/>
              <a:t> Běžný text: 44 b Odrážky: Domů &gt; ikona Odrážky &gt; Vlastní &gt; najít znak trojúhelník (Kód znaku 2022) &gt; potvrdit OK &gt; Barva černá &gt; potvrdit OK</a:t>
            </a:r>
          </a:p>
        </p:txBody>
      </p:sp>
    </p:spTree>
    <p:extLst>
      <p:ext uri="{BB962C8B-B14F-4D97-AF65-F5344CB8AC3E}">
        <p14:creationId xmlns:p14="http://schemas.microsoft.com/office/powerpoint/2010/main" val="354316299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blo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4717" y="1520755"/>
            <a:ext cx="3150400" cy="4892077"/>
          </a:xfrm>
        </p:spPr>
        <p:txBody>
          <a:bodyPr numCol="1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1 sloupec.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xmlns="" id="{75BDDFC5-DE32-1946-B36D-E465BD1DB0B7}"/>
              </a:ext>
            </a:extLst>
          </p:cNvPr>
          <p:cNvCxnSpPr>
            <a:cxnSpLocks/>
          </p:cNvCxnSpPr>
          <p:nvPr userDrawn="1"/>
        </p:nvCxnSpPr>
        <p:spPr>
          <a:xfrm>
            <a:off x="1084717" y="931902"/>
            <a:ext cx="3150400" cy="0"/>
          </a:xfrm>
          <a:prstGeom prst="line">
            <a:avLst/>
          </a:prstGeom>
          <a:noFill/>
          <a:ln w="12700" cap="flat">
            <a:solidFill>
              <a:srgbClr val="00843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Zástupný text 2">
            <a:extLst>
              <a:ext uri="{FF2B5EF4-FFF2-40B4-BE49-F238E27FC236}">
                <a16:creationId xmlns:a16="http://schemas.microsoft.com/office/drawing/2014/main" xmlns="" id="{9D247023-02C7-2B41-9799-26599D76556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4717" y="615411"/>
            <a:ext cx="1149674" cy="558612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2700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Blok 1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xmlns="" id="{7FABE893-6CAF-1D43-80D9-284C2826580E}"/>
              </a:ext>
            </a:extLst>
          </p:cNvPr>
          <p:cNvCxnSpPr>
            <a:cxnSpLocks/>
          </p:cNvCxnSpPr>
          <p:nvPr userDrawn="1"/>
        </p:nvCxnSpPr>
        <p:spPr>
          <a:xfrm>
            <a:off x="4625994" y="935912"/>
            <a:ext cx="3150400" cy="0"/>
          </a:xfrm>
          <a:prstGeom prst="line">
            <a:avLst/>
          </a:prstGeom>
          <a:noFill/>
          <a:ln w="12700" cap="flat">
            <a:solidFill>
              <a:srgbClr val="00843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Zástupný text 2">
            <a:extLst>
              <a:ext uri="{FF2B5EF4-FFF2-40B4-BE49-F238E27FC236}">
                <a16:creationId xmlns:a16="http://schemas.microsoft.com/office/drawing/2014/main" xmlns="" id="{846C3CA1-FB10-DC40-8BF6-03763D1167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25995" y="619422"/>
            <a:ext cx="1149674" cy="558612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2700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Blok 2</a:t>
            </a:r>
          </a:p>
        </p:txBody>
      </p: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xmlns="" id="{B7C30D44-83F5-AE45-91ED-20D3F12C7002}"/>
              </a:ext>
            </a:extLst>
          </p:cNvPr>
          <p:cNvCxnSpPr>
            <a:cxnSpLocks/>
          </p:cNvCxnSpPr>
          <p:nvPr userDrawn="1"/>
        </p:nvCxnSpPr>
        <p:spPr>
          <a:xfrm>
            <a:off x="8127170" y="935912"/>
            <a:ext cx="3150400" cy="0"/>
          </a:xfrm>
          <a:prstGeom prst="line">
            <a:avLst/>
          </a:prstGeom>
          <a:noFill/>
          <a:ln w="12700" cap="flat">
            <a:solidFill>
              <a:srgbClr val="00843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Zástupný text 2">
            <a:extLst>
              <a:ext uri="{FF2B5EF4-FFF2-40B4-BE49-F238E27FC236}">
                <a16:creationId xmlns:a16="http://schemas.microsoft.com/office/drawing/2014/main" xmlns="" id="{615B1D14-E5B0-2D49-B7B6-8EF34CB6AED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27171" y="619422"/>
            <a:ext cx="1149674" cy="558612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2700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Blok 3</a:t>
            </a:r>
          </a:p>
        </p:txBody>
      </p:sp>
      <p:sp>
        <p:nvSpPr>
          <p:cNvPr id="22" name="Zástupný text 6">
            <a:extLst>
              <a:ext uri="{FF2B5EF4-FFF2-40B4-BE49-F238E27FC236}">
                <a16:creationId xmlns:a16="http://schemas.microsoft.com/office/drawing/2014/main" xmlns="" id="{B7247BFF-A7D8-D044-B48C-18A8EDE1349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13963" y="1524766"/>
            <a:ext cx="3150400" cy="4892077"/>
          </a:xfrm>
        </p:spPr>
        <p:txBody>
          <a:bodyPr numCol="1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1 sloupec.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</a:t>
            </a:r>
          </a:p>
        </p:txBody>
      </p:sp>
      <p:sp>
        <p:nvSpPr>
          <p:cNvPr id="23" name="Zástupný text 6">
            <a:extLst>
              <a:ext uri="{FF2B5EF4-FFF2-40B4-BE49-F238E27FC236}">
                <a16:creationId xmlns:a16="http://schemas.microsoft.com/office/drawing/2014/main" xmlns="" id="{321B4845-0799-5942-9AC0-1D38E322E74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07119" y="1540808"/>
            <a:ext cx="3150400" cy="4892077"/>
          </a:xfrm>
        </p:spPr>
        <p:txBody>
          <a:bodyPr numCol="1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1 sloupec.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</a:t>
            </a:r>
          </a:p>
        </p:txBody>
      </p:sp>
    </p:spTree>
    <p:extLst>
      <p:ext uri="{BB962C8B-B14F-4D97-AF65-F5344CB8AC3E}">
        <p14:creationId xmlns:p14="http://schemas.microsoft.com/office/powerpoint/2010/main" val="4200500113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blo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E0B18935-4A1D-8A41-8506-EA0C43F2509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84717" y="1520755"/>
            <a:ext cx="4927079" cy="4892077"/>
          </a:xfrm>
        </p:spPr>
        <p:txBody>
          <a:bodyPr numCol="1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1 sloupec.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xmlns="" id="{75BDDFC5-DE32-1946-B36D-E465BD1DB0B7}"/>
              </a:ext>
            </a:extLst>
          </p:cNvPr>
          <p:cNvCxnSpPr>
            <a:cxnSpLocks/>
          </p:cNvCxnSpPr>
          <p:nvPr userDrawn="1"/>
        </p:nvCxnSpPr>
        <p:spPr>
          <a:xfrm>
            <a:off x="1084717" y="911582"/>
            <a:ext cx="4927079" cy="0"/>
          </a:xfrm>
          <a:prstGeom prst="line">
            <a:avLst/>
          </a:prstGeom>
          <a:noFill/>
          <a:ln w="12700" cap="flat">
            <a:solidFill>
              <a:srgbClr val="00843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Zástupný text 2">
            <a:extLst>
              <a:ext uri="{FF2B5EF4-FFF2-40B4-BE49-F238E27FC236}">
                <a16:creationId xmlns:a16="http://schemas.microsoft.com/office/drawing/2014/main" xmlns="" id="{9D247023-02C7-2B41-9799-26599D76556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84717" y="615411"/>
            <a:ext cx="1149674" cy="558612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2700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Blok 1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xmlns="" id="{7FABE893-6CAF-1D43-80D9-284C2826580E}"/>
              </a:ext>
            </a:extLst>
          </p:cNvPr>
          <p:cNvCxnSpPr>
            <a:cxnSpLocks/>
          </p:cNvCxnSpPr>
          <p:nvPr userDrawn="1"/>
        </p:nvCxnSpPr>
        <p:spPr>
          <a:xfrm>
            <a:off x="6502910" y="915593"/>
            <a:ext cx="4915048" cy="0"/>
          </a:xfrm>
          <a:prstGeom prst="line">
            <a:avLst/>
          </a:prstGeom>
          <a:noFill/>
          <a:ln w="12700" cap="flat">
            <a:solidFill>
              <a:srgbClr val="00843D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" name="Zástupný text 2">
            <a:extLst>
              <a:ext uri="{FF2B5EF4-FFF2-40B4-BE49-F238E27FC236}">
                <a16:creationId xmlns:a16="http://schemas.microsoft.com/office/drawing/2014/main" xmlns="" id="{846C3CA1-FB10-DC40-8BF6-03763D1167C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02910" y="619422"/>
            <a:ext cx="1149674" cy="558612"/>
          </a:xfrm>
          <a:solidFill>
            <a:srgbClr val="FFFFFF"/>
          </a:solidFill>
        </p:spPr>
        <p:txBody>
          <a:bodyPr wrap="none">
            <a:spAutoFit/>
          </a:bodyPr>
          <a:lstStyle>
            <a:lvl1pPr marL="0" indent="0">
              <a:buNone/>
              <a:defRPr sz="2700" b="1" i="0">
                <a:solidFill>
                  <a:srgbClr val="00843D"/>
                </a:solidFill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Blok 2</a:t>
            </a:r>
          </a:p>
        </p:txBody>
      </p:sp>
      <p:sp>
        <p:nvSpPr>
          <p:cNvPr id="22" name="Zástupný text 6">
            <a:extLst>
              <a:ext uri="{FF2B5EF4-FFF2-40B4-BE49-F238E27FC236}">
                <a16:creationId xmlns:a16="http://schemas.microsoft.com/office/drawing/2014/main" xmlns="" id="{B7247BFF-A7D8-D044-B48C-18A8EDE1349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90879" y="1524766"/>
            <a:ext cx="4927079" cy="4892077"/>
          </a:xfrm>
        </p:spPr>
        <p:txBody>
          <a:bodyPr numCol="1" spcCol="720000"/>
          <a:lstStyle>
            <a:lvl1pPr marL="0" indent="0">
              <a:buSzPct val="80000"/>
              <a:buNone/>
              <a:defRPr sz="2200" b="0" i="0">
                <a:latin typeface="Koop Office" panose="02000503000000020003" pitchFamily="2" charset="0"/>
              </a:defRPr>
            </a:lvl1pPr>
          </a:lstStyle>
          <a:p>
            <a:pPr lvl="0"/>
            <a:r>
              <a:rPr lang="cs-CZ" dirty="0"/>
              <a:t>Běžný text na 1 sloupec.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Stylovaní je možné až po vložení textů. Můžete tučnit, měnit barvu i zvětšovat font </a:t>
            </a:r>
            <a:r>
              <a:rPr lang="cs-CZ" dirty="0" err="1"/>
              <a:t>Koop</a:t>
            </a:r>
            <a:r>
              <a:rPr lang="cs-CZ" dirty="0"/>
              <a:t> Office.</a:t>
            </a:r>
          </a:p>
        </p:txBody>
      </p:sp>
    </p:spTree>
    <p:extLst>
      <p:ext uri="{BB962C8B-B14F-4D97-AF65-F5344CB8AC3E}">
        <p14:creationId xmlns:p14="http://schemas.microsoft.com/office/powerpoint/2010/main" val="3403008163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istý bíl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557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8CFCC6-0D17-700C-E8AA-BAF374ABC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56F7A35-2F4A-A8B4-986D-93EDBC8E7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FCB3EFF-FAAD-8FC4-1ADE-5FA28E7B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409AD3B-90EE-9B1B-A241-31C7CD91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4DF83DF-5872-EA9D-6C79-66ED87E6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47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010785-C29C-80CE-4BDF-25259189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4810BDE-5544-D7F6-2BBA-3CEA95F7E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CB135CD-D3AF-0DAD-D467-2D3F3465D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520D91E-50D9-4CBE-878C-23F5DE90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45CE8E8-E170-ABC5-40F7-1C1CFA301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672E9558-A616-5912-2D5D-FC13FBBC4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8AAC83-4E2A-C2EB-EADF-D53E3CFA4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E28F5B0-0334-9AC1-BE5D-47F657A45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1C4F576-2D31-AF42-5F97-B33B66D03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1D625F83-37C8-8637-4B09-EBE5C9CB2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12ACE34E-3C73-446A-0D55-FE2054D5B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65F4AB4-61C8-1788-BB8C-6811FA67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2F0029EF-1D66-2575-7685-862C9EB8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C79DC6ED-826A-AB7D-2ADF-9BAFD9B8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09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885C7D-D2CD-7579-C80E-86D5C7C8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DC840067-7B49-5E07-BA82-FF871661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050D0CB-D97A-80A3-5565-EB92D6C1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2E3D20-EF0F-204E-542F-76F75AA36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67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9B4D53BB-3B94-A269-03CF-83126435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5C3D334-BB9C-3C74-A4CD-E7D05A3C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12B1AE9-3B35-5C21-1EE6-E5C28EEE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52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2F1D25D-D2BA-9747-B690-255C10FCE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53920A2-A114-8B85-12A0-0CF28CCB6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5AA9457-6F2C-0500-D0AB-482211AD9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82BABC9-F3AC-DBBE-451F-1601CF887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D70B0F7-821E-EBA7-9EE1-B0B36A94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388D9B1-5D61-5F47-F2E8-825E5072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10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B846D4-2608-82E0-4A3E-5C5F8D37D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E635F128-007F-9D1B-5798-F18612C8D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9F63FEC7-94D9-D712-7E11-3E170ECAE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61ABB7B-C0DF-AA75-120C-60E7D8A0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E7017985-914B-A542-EB0C-5A3AE528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E7AC2EA3-4BFF-BF8F-A216-B0708791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AC6E679C-D7BB-0FE8-5D7B-6504A9C84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CF9CEEA-BADB-6378-63B0-3AF235B61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A1F51FF-2336-6685-D4EC-D9602DA4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59B4-2D9B-4D83-87B0-B7C925A0EE3B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2F6EF8C-616D-DC4B-DE23-82C902F8DA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612D64C-3295-FAD6-A102-046D27B40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6B904-37B7-4ECE-89B1-8B3DF1D8CB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91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názvu"/>
          <p:cNvSpPr txBox="1">
            <a:spLocks noGrp="1"/>
          </p:cNvSpPr>
          <p:nvPr>
            <p:ph type="title"/>
          </p:nvPr>
        </p:nvSpPr>
        <p:spPr>
          <a:xfrm>
            <a:off x="1106130" y="279990"/>
            <a:ext cx="10353837" cy="110940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tIns="91439" bIns="91439" anchor="ctr"/>
          <a:lstStyle/>
          <a:p>
            <a:r>
              <a:rPr lang="cs-CZ" dirty="0"/>
              <a:t>Nadpis na jeden řádek</a:t>
            </a:r>
            <a:endParaRPr dirty="0"/>
          </a:p>
        </p:txBody>
      </p:sp>
      <p:sp>
        <p:nvSpPr>
          <p:cNvPr id="3" name="Text úrovně 1…"/>
          <p:cNvSpPr txBox="1">
            <a:spLocks noGrp="1"/>
          </p:cNvSpPr>
          <p:nvPr>
            <p:ph type="body" idx="1"/>
          </p:nvPr>
        </p:nvSpPr>
        <p:spPr>
          <a:xfrm>
            <a:off x="1106130" y="1508023"/>
            <a:ext cx="10353837" cy="473636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tIns="91439" bIns="91439"/>
          <a:lstStyle/>
          <a:p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1</a:t>
            </a:r>
          </a:p>
          <a:p>
            <a:pPr lvl="1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2</a:t>
            </a:r>
          </a:p>
          <a:p>
            <a:pPr lvl="2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3</a:t>
            </a:r>
          </a:p>
          <a:p>
            <a:pPr lvl="3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4</a:t>
            </a:r>
          </a:p>
          <a:p>
            <a:pPr lvl="4"/>
            <a:r>
              <a:rPr dirty="0"/>
              <a:t>Text </a:t>
            </a:r>
            <a:r>
              <a:rPr dirty="0" err="1"/>
              <a:t>úrovně</a:t>
            </a:r>
            <a:r>
              <a:rPr dirty="0"/>
              <a:t> 5</a:t>
            </a:r>
          </a:p>
        </p:txBody>
      </p:sp>
      <p:sp>
        <p:nvSpPr>
          <p:cNvPr id="5" name="Obdélník">
            <a:extLst>
              <a:ext uri="{FF2B5EF4-FFF2-40B4-BE49-F238E27FC236}">
                <a16:creationId xmlns:a16="http://schemas.microsoft.com/office/drawing/2014/main" xmlns="" id="{1CB6F2AB-A476-D143-87B2-240EEF9B9CBA}"/>
              </a:ext>
            </a:extLst>
          </p:cNvPr>
          <p:cNvSpPr/>
          <p:nvPr userDrawn="1"/>
        </p:nvSpPr>
        <p:spPr>
          <a:xfrm>
            <a:off x="1" y="-1"/>
            <a:ext cx="368342" cy="6858001"/>
          </a:xfrm>
          <a:prstGeom prst="rect">
            <a:avLst/>
          </a:prstGeom>
          <a:solidFill>
            <a:srgbClr val="00843D"/>
          </a:solidFill>
          <a:ln w="12700">
            <a:miter lim="400000"/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  <p:sp>
        <p:nvSpPr>
          <p:cNvPr id="7" name="Obdélník">
            <a:extLst>
              <a:ext uri="{FF2B5EF4-FFF2-40B4-BE49-F238E27FC236}">
                <a16:creationId xmlns:a16="http://schemas.microsoft.com/office/drawing/2014/main" xmlns="" id="{DBF5AC09-C83F-094B-B960-E22F3E2A7814}"/>
              </a:ext>
            </a:extLst>
          </p:cNvPr>
          <p:cNvSpPr/>
          <p:nvPr userDrawn="1"/>
        </p:nvSpPr>
        <p:spPr>
          <a:xfrm>
            <a:off x="11828676" y="3"/>
            <a:ext cx="363326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tIns="45720" bIns="45720"/>
          <a:lstStyle/>
          <a:p>
            <a:endParaRPr sz="1800" b="0" i="0" dirty="0">
              <a:latin typeface="Koop Offic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09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ransition spd="med"/>
  <p:txStyles>
    <p:titleStyle>
      <a:lvl1pPr marL="0" marR="0" indent="0" algn="l" defTabSz="91440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1" b="1" i="0" u="none" strike="noStrike" cap="none" spc="0" baseline="0">
          <a:ln>
            <a:noFill/>
          </a:ln>
          <a:solidFill>
            <a:srgbClr val="00843D"/>
          </a:solidFill>
          <a:uFillTx/>
          <a:latin typeface="Koop Office" panose="02000503000000020003" pitchFamily="2" charset="0"/>
          <a:ea typeface="+mn-ea"/>
          <a:cs typeface="+mn-cs"/>
          <a:sym typeface="Koop Office Regular"/>
        </a:defRPr>
      </a:lvl1pPr>
      <a:lvl2pPr marL="0" marR="0" indent="0" algn="l" defTabSz="91440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1" b="0" i="0" u="none" strike="noStrike" cap="none" spc="0" baseline="0">
          <a:ln>
            <a:noFill/>
          </a:ln>
          <a:solidFill>
            <a:srgbClr val="008236"/>
          </a:solidFill>
          <a:uFillTx/>
          <a:latin typeface="+mn-lt"/>
          <a:ea typeface="+mn-ea"/>
          <a:cs typeface="+mn-cs"/>
          <a:sym typeface="Koop Office Regular"/>
        </a:defRPr>
      </a:lvl2pPr>
      <a:lvl3pPr marL="0" marR="0" indent="0" algn="l" defTabSz="91440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1" b="0" i="0" u="none" strike="noStrike" cap="none" spc="0" baseline="0">
          <a:ln>
            <a:noFill/>
          </a:ln>
          <a:solidFill>
            <a:srgbClr val="008236"/>
          </a:solidFill>
          <a:uFillTx/>
          <a:latin typeface="+mn-lt"/>
          <a:ea typeface="+mn-ea"/>
          <a:cs typeface="+mn-cs"/>
          <a:sym typeface="Koop Office Regular"/>
        </a:defRPr>
      </a:lvl3pPr>
      <a:lvl4pPr marL="0" marR="0" indent="0" algn="l" defTabSz="91440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1" b="0" i="0" u="none" strike="noStrike" cap="none" spc="0" baseline="0">
          <a:ln>
            <a:noFill/>
          </a:ln>
          <a:solidFill>
            <a:srgbClr val="008236"/>
          </a:solidFill>
          <a:uFillTx/>
          <a:latin typeface="+mn-lt"/>
          <a:ea typeface="+mn-ea"/>
          <a:cs typeface="+mn-cs"/>
          <a:sym typeface="Koop Office Regular"/>
        </a:defRPr>
      </a:lvl4pPr>
      <a:lvl5pPr marL="0" marR="0" indent="0" algn="l" defTabSz="91440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1" b="0" i="0" u="none" strike="noStrike" cap="none" spc="0" baseline="0">
          <a:ln>
            <a:noFill/>
          </a:ln>
          <a:solidFill>
            <a:srgbClr val="008236"/>
          </a:solidFill>
          <a:uFillTx/>
          <a:latin typeface="+mn-lt"/>
          <a:ea typeface="+mn-ea"/>
          <a:cs typeface="+mn-cs"/>
          <a:sym typeface="Koop Office Regular"/>
        </a:defRPr>
      </a:lvl5pPr>
      <a:lvl6pPr marL="0" marR="0" indent="228601" algn="l" defTabSz="91440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1" b="0" i="0" u="none" strike="noStrike" cap="none" spc="0" baseline="0">
          <a:ln>
            <a:noFill/>
          </a:ln>
          <a:solidFill>
            <a:srgbClr val="008236"/>
          </a:solidFill>
          <a:uFillTx/>
          <a:latin typeface="+mn-lt"/>
          <a:ea typeface="+mn-ea"/>
          <a:cs typeface="+mn-cs"/>
          <a:sym typeface="Koop Office Regular"/>
        </a:defRPr>
      </a:lvl6pPr>
      <a:lvl7pPr marL="0" marR="0" indent="457200" algn="l" defTabSz="91440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1" b="0" i="0" u="none" strike="noStrike" cap="none" spc="0" baseline="0">
          <a:ln>
            <a:noFill/>
          </a:ln>
          <a:solidFill>
            <a:srgbClr val="008236"/>
          </a:solidFill>
          <a:uFillTx/>
          <a:latin typeface="+mn-lt"/>
          <a:ea typeface="+mn-ea"/>
          <a:cs typeface="+mn-cs"/>
          <a:sym typeface="Koop Office Regular"/>
        </a:defRPr>
      </a:lvl7pPr>
      <a:lvl8pPr marL="0" marR="0" indent="685800" algn="l" defTabSz="91440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1" b="0" i="0" u="none" strike="noStrike" cap="none" spc="0" baseline="0">
          <a:ln>
            <a:noFill/>
          </a:ln>
          <a:solidFill>
            <a:srgbClr val="008236"/>
          </a:solidFill>
          <a:uFillTx/>
          <a:latin typeface="+mn-lt"/>
          <a:ea typeface="+mn-ea"/>
          <a:cs typeface="+mn-cs"/>
          <a:sym typeface="Koop Office Regular"/>
        </a:defRPr>
      </a:lvl8pPr>
      <a:lvl9pPr marL="0" marR="0" indent="914401" algn="l" defTabSz="914401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1" b="0" i="0" u="none" strike="noStrike" cap="none" spc="0" baseline="0">
          <a:ln>
            <a:noFill/>
          </a:ln>
          <a:solidFill>
            <a:srgbClr val="008236"/>
          </a:solidFill>
          <a:uFillTx/>
          <a:latin typeface="+mn-lt"/>
          <a:ea typeface="+mn-ea"/>
          <a:cs typeface="+mn-cs"/>
          <a:sym typeface="Koop Office Regular"/>
        </a:defRPr>
      </a:lvl9pPr>
    </p:titleStyle>
    <p:bodyStyle>
      <a:lvl1pPr marL="342901" marR="0" indent="-342901" algn="l" defTabSz="914401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tx1"/>
        </a:buClr>
        <a:buSzPct val="100000"/>
        <a:buFont typeface=".Lucida Grande UI Regular"/>
        <a:buChar char="►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Koop Office Regular"/>
        </a:defRPr>
      </a:lvl1pPr>
      <a:lvl2pPr marL="571500" marR="0" indent="-342901" algn="l" defTabSz="914401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tx1"/>
        </a:buClr>
        <a:buSzPct val="100000"/>
        <a:buFont typeface="Systémové písmo"/>
        <a:buChar char="›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Koop Office Regular"/>
        </a:defRPr>
      </a:lvl2pPr>
      <a:lvl3pPr marL="800100" marR="0" indent="-342901" algn="l" defTabSz="914401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tx1"/>
        </a:buClr>
        <a:buSzPct val="100000"/>
        <a:buFont typeface="Systémové písmo"/>
        <a:buChar char="›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Koop Office Regular"/>
        </a:defRPr>
      </a:lvl3pPr>
      <a:lvl4pPr marL="1028701" marR="0" indent="-342901" algn="l" defTabSz="914401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tx1"/>
        </a:buClr>
        <a:buSzPct val="100000"/>
        <a:buFont typeface="Systémové písmo"/>
        <a:buChar char="›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Koop Office Regular"/>
        </a:defRPr>
      </a:lvl4pPr>
      <a:lvl5pPr marL="1257300" marR="0" indent="-342901" algn="l" defTabSz="914401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tx1"/>
        </a:buClr>
        <a:buSzPct val="100000"/>
        <a:buFont typeface="Systémové písmo"/>
        <a:buChar char="›"/>
        <a:tabLst/>
        <a:defRPr sz="2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Koop Office Regular"/>
        </a:defRPr>
      </a:lvl5pPr>
      <a:lvl6pPr marL="1447801" marR="0" indent="-304801" algn="l" defTabSz="914401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Koop Office Regular"/>
        </a:defRPr>
      </a:lvl6pPr>
      <a:lvl7pPr marL="1676400" marR="0" indent="-304801" algn="l" defTabSz="914401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Koop Office Regular"/>
        </a:defRPr>
      </a:lvl7pPr>
      <a:lvl8pPr marL="1905001" marR="0" indent="-304801" algn="l" defTabSz="914401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Koop Office Regular"/>
        </a:defRPr>
      </a:lvl8pPr>
      <a:lvl9pPr marL="2133601" marR="0" indent="-304801" algn="l" defTabSz="914401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Koop Office Regular"/>
        </a:defRPr>
      </a:lvl9pPr>
    </p:bodyStyle>
    <p:otherStyle>
      <a:lvl1pPr marL="0" marR="0" indent="0" algn="r" defTabSz="914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1" algn="r" defTabSz="914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r" defTabSz="914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r" defTabSz="914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1" algn="r" defTabSz="914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DA7E43-20A4-B144-8013-D88DD331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>
                <a:ea typeface="Calibri" panose="020F0502020204030204" pitchFamily="34" charset="0"/>
              </a:rPr>
              <a:t/>
            </a:r>
            <a:br>
              <a:rPr lang="cs-CZ" sz="4800" dirty="0">
                <a:ea typeface="Calibri" panose="020F0502020204030204" pitchFamily="34" charset="0"/>
              </a:rPr>
            </a:br>
            <a:r>
              <a:rPr lang="cs-CZ" sz="4800" dirty="0">
                <a:ea typeface="Calibri" panose="020F0502020204030204" pitchFamily="34" charset="0"/>
              </a:rPr>
              <a:t/>
            </a:r>
            <a:br>
              <a:rPr lang="cs-CZ" sz="4800" dirty="0">
                <a:ea typeface="Calibri" panose="020F0502020204030204" pitchFamily="34" charset="0"/>
              </a:rPr>
            </a:br>
            <a:r>
              <a:rPr lang="cs-CZ" sz="4800" dirty="0">
                <a:ea typeface="Calibri" panose="020F0502020204030204" pitchFamily="34" charset="0"/>
              </a:rPr>
              <a:t/>
            </a:r>
            <a:br>
              <a:rPr lang="cs-CZ" sz="4800" dirty="0">
                <a:ea typeface="Calibri" panose="020F0502020204030204" pitchFamily="34" charset="0"/>
              </a:rPr>
            </a:br>
            <a:r>
              <a:rPr lang="cs-CZ" sz="4800" dirty="0">
                <a:ea typeface="Calibri" panose="020F0502020204030204" pitchFamily="34" charset="0"/>
              </a:rPr>
              <a:t>Onemocnění COVID-19 z pohledu likvidace nároků ze zákonného pojištění zaměstnavatele a současná rezonující témata</a:t>
            </a:r>
            <a:endParaRPr lang="cs-CZ" sz="4267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9643021-5EB2-E54E-8441-B27907A736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Mgr. Kateřina Frýbortová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5E99F85C-7352-B642-9F96-B95E20D424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Listopadu 2022</a:t>
            </a:r>
          </a:p>
        </p:txBody>
      </p:sp>
    </p:spTree>
    <p:extLst>
      <p:ext uri="{BB962C8B-B14F-4D97-AF65-F5344CB8AC3E}">
        <p14:creationId xmlns:p14="http://schemas.microsoft.com/office/powerpoint/2010/main" val="47511783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xmlns="" id="{AD381C59-C906-4847-AE9F-8880E907F1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Koop Office" panose="02000503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Uznání COVID-19 jako nemoc z povolání přenosná (kapitola V, položka 1 seznamu nemocí z povolání).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Koop Office" panose="02000503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12. 5. 2020 – nahlášena první pojistná událost spojená s onemocněním COVID-19.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Koop Office" panose="02000503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2020 celkově - </a:t>
            </a:r>
            <a:r>
              <a:rPr lang="cs-CZ" sz="2400" dirty="0">
                <a:effectLst/>
                <a:latin typeface="Koop Office" panose="02000503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nahlášeno 111 pojistných událostí, vyplaceno 3 183 000,- Kč.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400" dirty="0">
              <a:effectLst/>
              <a:latin typeface="Koop Office" panose="0200050300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cs-CZ" sz="2400" b="1" dirty="0">
                <a:effectLst/>
                <a:latin typeface="Koop Office" panose="02000503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Zajímavost </a:t>
            </a:r>
          </a:p>
          <a:p>
            <a:pPr algn="ctr"/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	Z</a:t>
            </a:r>
            <a:r>
              <a:rPr lang="cs-CZ" sz="2400" dirty="0">
                <a:effectLst/>
                <a:latin typeface="Koop Office" panose="02000503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měna poměru nemoci z povolání uváděného dle pohlaví. </a:t>
            </a:r>
          </a:p>
          <a:p>
            <a:pPr algn="ctr"/>
            <a:r>
              <a:rPr lang="cs-CZ" sz="2400" dirty="0">
                <a:effectLst/>
                <a:latin typeface="Koop Office" panose="02000503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Zatímco v letech 2011 až 2019 tvořily muži asi 65 – 70 % těch, u nichž byla uznána nemoc z povolání v daném roce, v roce 2020 došlo k úplnému opaku, když podíl žen dosáhl až 68% (ku 32% u mužů). </a:t>
            </a:r>
            <a:endParaRPr lang="cs-CZ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834A2CC-B743-8D4E-8CE9-D8C1D1D3381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84717" y="543222"/>
            <a:ext cx="5460149" cy="738790"/>
          </a:xfrm>
        </p:spPr>
        <p:txBody>
          <a:bodyPr/>
          <a:lstStyle/>
          <a:p>
            <a:r>
              <a:rPr lang="cs-CZ" dirty="0"/>
              <a:t>Onemocnění COVID 19</a:t>
            </a:r>
          </a:p>
        </p:txBody>
      </p:sp>
    </p:spTree>
    <p:extLst>
      <p:ext uri="{BB962C8B-B14F-4D97-AF65-F5344CB8AC3E}">
        <p14:creationId xmlns:p14="http://schemas.microsoft.com/office/powerpoint/2010/main" val="374411426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971022FA-054C-D13E-CA19-DEFF9D35A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996" y="4380916"/>
            <a:ext cx="2916338" cy="2425165"/>
          </a:xfrm>
          <a:prstGeom prst="rect">
            <a:avLst/>
          </a:prstGeom>
        </p:spPr>
      </p:pic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834A2CC-B743-8D4E-8CE9-D8C1D1D3381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84717" y="543222"/>
            <a:ext cx="2472152" cy="738790"/>
          </a:xfrm>
        </p:spPr>
        <p:txBody>
          <a:bodyPr/>
          <a:lstStyle/>
          <a:p>
            <a:r>
              <a:rPr lang="cs-CZ" dirty="0"/>
              <a:t>Statistiky</a:t>
            </a:r>
          </a:p>
        </p:txBody>
      </p:sp>
      <p:graphicFrame>
        <p:nvGraphicFramePr>
          <p:cNvPr id="11" name="Tabulka 11">
            <a:extLst>
              <a:ext uri="{FF2B5EF4-FFF2-40B4-BE49-F238E27FC236}">
                <a16:creationId xmlns:a16="http://schemas.microsoft.com/office/drawing/2014/main" xmlns="" id="{4D444A40-CC3F-B830-17BA-067FB95F0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58968"/>
              </p:ext>
            </p:extLst>
          </p:nvPr>
        </p:nvGraphicFramePr>
        <p:xfrm>
          <a:off x="1084717" y="1462600"/>
          <a:ext cx="81280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11347154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00921612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2878064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3360366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latin typeface="+mj-lt"/>
                      </a:endParaRPr>
                    </a:p>
                    <a:p>
                      <a:pPr algn="ctr"/>
                      <a:endParaRPr lang="cs-CZ" sz="1600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dirty="0">
                          <a:latin typeface="+mj-lt"/>
                        </a:rPr>
                        <a:t>Rok</a:t>
                      </a:r>
                    </a:p>
                  </a:txBody>
                  <a:tcPr>
                    <a:solidFill>
                      <a:srgbClr val="0084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u="none" strike="noStrike" dirty="0">
                        <a:effectLst/>
                        <a:latin typeface="+mj-lt"/>
                      </a:endParaRPr>
                    </a:p>
                    <a:p>
                      <a:pPr marL="0" marR="0" lvl="0" indent="0" algn="ctr" defTabSz="9144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u="none" strike="noStrike" dirty="0">
                        <a:effectLst/>
                        <a:latin typeface="+mj-lt"/>
                      </a:endParaRPr>
                    </a:p>
                    <a:p>
                      <a:pPr marL="0" marR="0" lvl="0" indent="0" algn="ctr" defTabSz="9144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Hlášené PU (v ks)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/>
                      <a:endParaRPr lang="cs-CZ" sz="1600" dirty="0">
                        <a:latin typeface="+mj-lt"/>
                      </a:endParaRPr>
                    </a:p>
                  </a:txBody>
                  <a:tcPr>
                    <a:lnB w="38100" cmpd="sng">
                      <a:noFill/>
                    </a:lnB>
                    <a:solidFill>
                      <a:srgbClr val="0084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u="none" strike="noStrike" dirty="0">
                        <a:effectLst/>
                        <a:latin typeface="+mj-lt"/>
                      </a:endParaRPr>
                    </a:p>
                    <a:p>
                      <a:pPr marL="0" marR="0" lvl="0" indent="0" algn="ctr" defTabSz="9144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Vyřízené PU </a:t>
                      </a:r>
                    </a:p>
                    <a:p>
                      <a:pPr marL="0" marR="0" lvl="0" indent="0" algn="ctr" defTabSz="9144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(v ks)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/>
                      <a:endParaRPr lang="cs-CZ" sz="1600" dirty="0">
                        <a:latin typeface="+mj-lt"/>
                      </a:endParaRPr>
                    </a:p>
                  </a:txBody>
                  <a:tcPr>
                    <a:lnB w="38100" cmpd="sng">
                      <a:noFill/>
                    </a:lnB>
                    <a:solidFill>
                      <a:srgbClr val="0084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u="none" strike="noStrike" dirty="0">
                        <a:effectLst/>
                        <a:latin typeface="+mj-lt"/>
                      </a:endParaRPr>
                    </a:p>
                    <a:p>
                      <a:pPr marL="0" marR="0" lvl="0" indent="0" algn="ctr" defTabSz="9144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dirty="0">
                          <a:effectLst/>
                          <a:latin typeface="+mj-lt"/>
                        </a:rPr>
                        <a:t>Vyplacené PU </a:t>
                      </a:r>
                      <a:endParaRPr lang="cs-CZ" sz="1600" u="none" strike="noStrike" dirty="0">
                        <a:effectLst/>
                        <a:latin typeface="+mj-lt"/>
                      </a:endParaRPr>
                    </a:p>
                    <a:p>
                      <a:pPr marL="0" marR="0" lvl="0" indent="0" algn="ctr" defTabSz="9144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none" strike="noStrike" dirty="0">
                          <a:effectLst/>
                          <a:latin typeface="+mj-lt"/>
                        </a:rPr>
                        <a:t>(v tis. Kč)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ctr"/>
                      <a:endParaRPr lang="cs-CZ" sz="1600" dirty="0">
                        <a:latin typeface="+mj-lt"/>
                      </a:endParaRPr>
                    </a:p>
                  </a:txBody>
                  <a:tcPr>
                    <a:lnB w="38100" cmpd="sng">
                      <a:noFill/>
                    </a:lnB>
                    <a:solidFill>
                      <a:srgbClr val="0084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5487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2020</a:t>
                      </a:r>
                    </a:p>
                    <a:p>
                      <a:pPr algn="ctr"/>
                      <a:endParaRPr lang="cs-CZ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rgbClr val="0084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latin typeface="+mj-lt"/>
                        </a:rPr>
                        <a:t>112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latin typeface="+mj-lt"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latin typeface="+mj-lt"/>
                        </a:rPr>
                        <a:t>3 183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4608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2021</a:t>
                      </a:r>
                    </a:p>
                    <a:p>
                      <a:pPr algn="ctr"/>
                      <a:endParaRPr lang="cs-CZ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rgbClr val="0084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latin typeface="+mj-lt"/>
                        </a:rPr>
                        <a:t>3 414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latin typeface="+mj-lt"/>
                        </a:rPr>
                        <a:t>3 134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latin typeface="+mj-lt"/>
                        </a:rPr>
                        <a:t>185 558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195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2022</a:t>
                      </a:r>
                    </a:p>
                    <a:p>
                      <a:pPr algn="ctr"/>
                      <a:endParaRPr lang="cs-CZ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rgbClr val="0084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latin typeface="+mj-lt"/>
                        </a:rPr>
                        <a:t>4 384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latin typeface="+mj-lt"/>
                        </a:rPr>
                        <a:t>4 496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b="1" dirty="0">
                        <a:latin typeface="+mj-lt"/>
                      </a:endParaRPr>
                    </a:p>
                    <a:p>
                      <a:pPr algn="ctr"/>
                      <a:r>
                        <a:rPr lang="cs-CZ" sz="1600" b="1" dirty="0">
                          <a:latin typeface="+mj-lt"/>
                        </a:rPr>
                        <a:t>301 815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9947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86524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xmlns="" id="{AD381C59-C906-4847-AE9F-8880E907F10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algn="just">
              <a:defRPr/>
            </a:pPr>
            <a:endParaRPr lang="cs-CZ" sz="2400" dirty="0">
              <a:effectLst/>
              <a:latin typeface="Koop Office" panose="02000503000000020003" pitchFamily="2" charset="0"/>
              <a:ea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effectLst/>
                <a:latin typeface="Koop Office" panose="02000503000000020003" pitchFamily="2" charset="0"/>
                <a:ea typeface="Calibri" panose="020F0502020204030204" pitchFamily="34" charset="0"/>
              </a:rPr>
              <a:t>Mezirezortní řízení - změna nařízení 276/2015 Sb., o odškodňování bolesti a ztížení společenského uplatnění způsobené pracovním úrazem nebo nemoci z povolání – úprava hodnoty bodu z 250 Kč na 370 Kč.</a:t>
            </a:r>
          </a:p>
          <a:p>
            <a:pPr marL="0" indent="0" algn="just">
              <a:buNone/>
              <a:defRPr/>
            </a:pPr>
            <a:endParaRPr lang="cs-CZ" sz="2400" dirty="0">
              <a:effectLst/>
              <a:latin typeface="Koop Office" panose="02000503000000020003" pitchFamily="2" charset="0"/>
              <a:ea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Koop Office" panose="02000503000000020003" pitchFamily="2" charset="0"/>
                <a:ea typeface="Calibri" panose="020F0502020204030204" pitchFamily="34" charset="0"/>
              </a:rPr>
              <a:t>Reakce na judikaturu Ústavního soudu – přiblížení občanskoprávní úpravě.</a:t>
            </a:r>
          </a:p>
          <a:p>
            <a:pPr algn="just">
              <a:defRPr/>
            </a:pPr>
            <a:endParaRPr lang="cs-CZ" sz="2400" dirty="0">
              <a:effectLst/>
              <a:latin typeface="Koop Office" panose="02000503000000020003" pitchFamily="2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Koop Office" panose="0200050300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Rozpracování systému léčebné rehabilitace a fyzioterapie po pracovním úrazu - přínosem zapojení dalších subjektů, zákonné pojišťovny nevyjímaje.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1834A2CC-B743-8D4E-8CE9-D8C1D1D3381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84717" y="543222"/>
            <a:ext cx="8943474" cy="738790"/>
          </a:xfrm>
        </p:spPr>
        <p:txBody>
          <a:bodyPr/>
          <a:lstStyle/>
          <a:p>
            <a:r>
              <a:rPr lang="cs-CZ" dirty="0"/>
              <a:t>Další témata rezonující v naší činnosti</a:t>
            </a:r>
          </a:p>
        </p:txBody>
      </p:sp>
    </p:spTree>
    <p:extLst>
      <p:ext uri="{BB962C8B-B14F-4D97-AF65-F5344CB8AC3E}">
        <p14:creationId xmlns:p14="http://schemas.microsoft.com/office/powerpoint/2010/main" val="42950447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31DCA8D-8794-4B4C-AE3A-BB607240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481" y="2471995"/>
            <a:ext cx="10353837" cy="110940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xmlns="" id="{2EC20D53-4D81-16AC-B158-88D2F2613D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583EC99D-19C1-6FF3-B9C8-FDFF9626F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976" y="3983702"/>
            <a:ext cx="2952848" cy="255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82582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Kooperativa ŽIVOT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iv Office">
      <a:majorFont>
        <a:latin typeface="Koop Office Regular"/>
        <a:ea typeface="Koop Office Regular"/>
        <a:cs typeface="Koop Office Regular"/>
      </a:majorFont>
      <a:minorFont>
        <a:latin typeface="Koop Office Regular"/>
        <a:ea typeface="Koop Office Regular"/>
        <a:cs typeface="Koop Office Regular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76200" dist="381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blurRad="76200" dist="381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custClrLst>
    <a:custClr name="Koop">
      <a:srgbClr val="00843D"/>
    </a:custClr>
    <a:custClr name="Život">
      <a:srgbClr val="86D295"/>
    </a:custClr>
    <a:custClr name="Auta">
      <a:srgbClr val="F68D2E"/>
    </a:custClr>
    <a:custClr name="Cestovko">
      <a:srgbClr val="FFCD00"/>
    </a:custClr>
    <a:custClr name="Majetek">
      <a:srgbClr val="4EC3E0"/>
    </a:custClr>
    <a:custClr name="Podnikatel">
      <a:srgbClr val="999999"/>
    </a:custClr>
    <a:custClr name="Doplňková 1">
      <a:srgbClr val="A05EB5"/>
    </a:custClr>
    <a:custClr name="Doplňková 2">
      <a:srgbClr val="E04E39"/>
    </a:custClr>
    <a:custClr name="Doplňková 3">
      <a:srgbClr val="00573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EF0949181426478BD7D22EB51DE706" ma:contentTypeVersion="10" ma:contentTypeDescription="Vytvoří nový dokument" ma:contentTypeScope="" ma:versionID="19f08ad7bd6e4fe6f5dd1eeb22287e0b">
  <xsd:schema xmlns:xsd="http://www.w3.org/2001/XMLSchema" xmlns:xs="http://www.w3.org/2001/XMLSchema" xmlns:p="http://schemas.microsoft.com/office/2006/metadata/properties" xmlns:ns2="75e1dfde-f90c-4c28-bc15-aa72b8f11990" xmlns:ns3="ac9db819-4d8f-40bf-9c2f-ce867ded6740" targetNamespace="http://schemas.microsoft.com/office/2006/metadata/properties" ma:root="true" ma:fieldsID="0425978607f86f31163e04e844a89597" ns2:_="" ns3:_="">
    <xsd:import namespace="75e1dfde-f90c-4c28-bc15-aa72b8f11990"/>
    <xsd:import namespace="ac9db819-4d8f-40bf-9c2f-ce867ded67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1dfde-f90c-4c28-bc15-aa72b8f11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416d5b17-362a-4806-a8d2-31fa892a01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db819-4d8f-40bf-9c2f-ce867ded674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5017405-8165-44fd-ab8b-a53e0b1ba1d2}" ma:internalName="TaxCatchAll" ma:showField="CatchAllData" ma:web="ac9db819-4d8f-40bf-9c2f-ce867ded67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52EA4D-2581-4419-B57E-3DE98CBD7DE4}"/>
</file>

<file path=customXml/itemProps2.xml><?xml version="1.0" encoding="utf-8"?>
<ds:datastoreItem xmlns:ds="http://schemas.openxmlformats.org/officeDocument/2006/customXml" ds:itemID="{A364C67D-A09F-4412-B12D-CF6AD3B8FF62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128</Words>
  <Application>Microsoft Office PowerPoint</Application>
  <PresentationFormat>Širokoúhlá obrazovka</PresentationFormat>
  <Paragraphs>56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6" baseType="lpstr">
      <vt:lpstr>.Lucida Grande UI Regular</vt:lpstr>
      <vt:lpstr>Arial</vt:lpstr>
      <vt:lpstr>Calibri</vt:lpstr>
      <vt:lpstr>Calibri Light</vt:lpstr>
      <vt:lpstr>Helvetica</vt:lpstr>
      <vt:lpstr>Koop Office</vt:lpstr>
      <vt:lpstr>Koop Office Regular</vt:lpstr>
      <vt:lpstr>Systémové písmo</vt:lpstr>
      <vt:lpstr>Times New Roman</vt:lpstr>
      <vt:lpstr>Motiv Office</vt:lpstr>
      <vt:lpstr>Motiv Kooperativa ŽIVOT</vt:lpstr>
      <vt:lpstr>   Onemocnění COVID-19 z pohledu likvidace nároků ze zákonného pojištění zaměstnavatele a současná rezonující témata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Onemocnění COVID-19 z pohledu likvidace nároků ze zákonného pojištění zaměstnavatele a současná rezonující témata</dc:title>
  <dc:creator>Tišl Lucie</dc:creator>
  <cp:lastModifiedBy>Hlavičková Hana</cp:lastModifiedBy>
  <cp:revision>2</cp:revision>
  <dcterms:created xsi:type="dcterms:W3CDTF">2022-11-01T08:19:23Z</dcterms:created>
  <dcterms:modified xsi:type="dcterms:W3CDTF">2022-11-16T14:13:37Z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7087ee-6952-4f47-a56b-529fc8bf57e0_Enabled">
    <vt:lpwstr>true</vt:lpwstr>
  </property>
  <property fmtid="{D5CDD505-2E9C-101B-9397-08002B2CF9AE}" pid="3" name="MSIP_Label_8a7087ee-6952-4f47-a56b-529fc8bf57e0_SetDate">
    <vt:lpwstr>2022-11-01T08:19:23Z</vt:lpwstr>
  </property>
  <property fmtid="{D5CDD505-2E9C-101B-9397-08002B2CF9AE}" pid="4" name="MSIP_Label_8a7087ee-6952-4f47-a56b-529fc8bf57e0_Method">
    <vt:lpwstr>Standard</vt:lpwstr>
  </property>
  <property fmtid="{D5CDD505-2E9C-101B-9397-08002B2CF9AE}" pid="5" name="MSIP_Label_8a7087ee-6952-4f47-a56b-529fc8bf57e0_Name">
    <vt:lpwstr>VIGCZ102S01</vt:lpwstr>
  </property>
  <property fmtid="{D5CDD505-2E9C-101B-9397-08002B2CF9AE}" pid="6" name="MSIP_Label_8a7087ee-6952-4f47-a56b-529fc8bf57e0_SiteId">
    <vt:lpwstr>1cf16eb8-8983-4f6f-9c5f-66decda360c4</vt:lpwstr>
  </property>
  <property fmtid="{D5CDD505-2E9C-101B-9397-08002B2CF9AE}" pid="7" name="MSIP_Label_8a7087ee-6952-4f47-a56b-529fc8bf57e0_ActionId">
    <vt:lpwstr>46a31ec7-878f-4bcf-8617-59c110635137</vt:lpwstr>
  </property>
  <property fmtid="{D5CDD505-2E9C-101B-9397-08002B2CF9AE}" pid="8" name="MSIP_Label_8a7087ee-6952-4f47-a56b-529fc8bf57e0_ContentBits">
    <vt:lpwstr>0</vt:lpwstr>
  </property>
</Properties>
</file>